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57" r:id="rId3"/>
    <p:sldId id="275" r:id="rId4"/>
    <p:sldId id="304" r:id="rId5"/>
    <p:sldId id="310" r:id="rId6"/>
    <p:sldId id="305" r:id="rId7"/>
    <p:sldId id="336" r:id="rId8"/>
    <p:sldId id="307" r:id="rId9"/>
    <p:sldId id="311" r:id="rId10"/>
    <p:sldId id="308" r:id="rId11"/>
    <p:sldId id="332" r:id="rId12"/>
    <p:sldId id="306" r:id="rId13"/>
    <p:sldId id="335" r:id="rId14"/>
    <p:sldId id="334" r:id="rId15"/>
    <p:sldId id="309" r:id="rId16"/>
    <p:sldId id="337" r:id="rId17"/>
    <p:sldId id="312" r:id="rId18"/>
    <p:sldId id="313" r:id="rId19"/>
    <p:sldId id="314" r:id="rId20"/>
    <p:sldId id="315" r:id="rId21"/>
    <p:sldId id="322" r:id="rId22"/>
    <p:sldId id="323" r:id="rId23"/>
    <p:sldId id="318" r:id="rId24"/>
    <p:sldId id="333" r:id="rId25"/>
    <p:sldId id="316" r:id="rId26"/>
    <p:sldId id="321" r:id="rId27"/>
    <p:sldId id="317" r:id="rId28"/>
    <p:sldId id="319" r:id="rId29"/>
    <p:sldId id="328" r:id="rId30"/>
    <p:sldId id="329" r:id="rId31"/>
    <p:sldId id="330" r:id="rId32"/>
    <p:sldId id="331" r:id="rId33"/>
    <p:sldId id="303" r:id="rId34"/>
    <p:sldId id="27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21"/>
    <a:srgbClr val="FC920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327" autoAdjust="0"/>
    <p:restoredTop sz="95292" autoAdjust="0"/>
  </p:normalViewPr>
  <p:slideViewPr>
    <p:cSldViewPr>
      <p:cViewPr varScale="1">
        <p:scale>
          <a:sx n="67" d="100"/>
          <a:sy n="67" d="100"/>
        </p:scale>
        <p:origin x="-144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56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4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20A5F-AF2C-4D8E-8565-7DB5C5377C1E}" type="datetimeFigureOut">
              <a:rPr lang="zh-CN" altLang="en-US" smtClean="0"/>
              <a:pPr/>
              <a:t>2015/9/16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68D4-DF6F-48DA-A083-7F47F9E82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68D4-DF6F-48DA-A083-7F47F9E82E2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CD59129-04AC-47C5-843B-011A19774588}" type="datetimeFigureOut">
              <a:rPr lang="en-GB" smtClean="0"/>
              <a:pPr/>
              <a:t>16/09/2015</a:t>
            </a:fld>
            <a:endParaRPr lang="en-GB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2.jpeg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png"/><Relationship Id="rId11" Type="http://schemas.openxmlformats.org/officeDocument/2006/relationships/image" Target="../media/image63.jpeg"/><Relationship Id="rId5" Type="http://schemas.openxmlformats.org/officeDocument/2006/relationships/image" Target="../media/image60.jpe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59.jpeg"/><Relationship Id="rId9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9" Type="http://schemas.openxmlformats.org/officeDocument/2006/relationships/image" Target="../media/image74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34" Type="http://schemas.openxmlformats.org/officeDocument/2006/relationships/image" Target="../media/image69.png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50" Type="http://schemas.openxmlformats.org/officeDocument/2006/relationships/image" Target="../media/image8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jpeg"/><Relationship Id="rId25" Type="http://schemas.openxmlformats.org/officeDocument/2006/relationships/image" Target="../media/image116.png"/><Relationship Id="rId33" Type="http://schemas.openxmlformats.org/officeDocument/2006/relationships/oleObject" Target="../embeddings/oleObject15.bin"/><Relationship Id="rId38" Type="http://schemas.openxmlformats.org/officeDocument/2006/relationships/image" Target="../media/image73.png"/><Relationship Id="rId46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oleObject" Target="../embeddings/oleObject11.bin"/><Relationship Id="rId41" Type="http://schemas.openxmlformats.org/officeDocument/2006/relationships/image" Target="../media/image76.png"/><Relationship Id="rId54" Type="http://schemas.openxmlformats.org/officeDocument/2006/relationships/image" Target="../media/image89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oleObject" Target="../embeddings/oleObject14.bin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45" Type="http://schemas.openxmlformats.org/officeDocument/2006/relationships/image" Target="../media/image80.png"/><Relationship Id="rId53" Type="http://schemas.openxmlformats.org/officeDocument/2006/relationships/image" Target="../media/image88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jpeg"/><Relationship Id="rId28" Type="http://schemas.openxmlformats.org/officeDocument/2006/relationships/image" Target="../media/image119.jpeg"/><Relationship Id="rId36" Type="http://schemas.openxmlformats.org/officeDocument/2006/relationships/image" Target="../media/image71.png"/><Relationship Id="rId49" Type="http://schemas.openxmlformats.org/officeDocument/2006/relationships/image" Target="../media/image8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31" Type="http://schemas.openxmlformats.org/officeDocument/2006/relationships/oleObject" Target="../embeddings/oleObject13.bin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jpe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oleObject" Target="../embeddings/oleObject12.bin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8" Type="http://schemas.openxmlformats.org/officeDocument/2006/relationships/image" Target="../media/image99.png"/><Relationship Id="rId51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124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34" Type="http://schemas.openxmlformats.org/officeDocument/2006/relationships/image" Target="../media/image13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129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F:\Dropbox\Stage2\CSVT\Video\Introduction.avi" TargetMode="Externa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gif"/><Relationship Id="rId4" Type="http://schemas.openxmlformats.org/officeDocument/2006/relationships/image" Target="../media/image148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Dropbox\Stage2\CSVT\Video\Multi-Scene%20Profiling.av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Dropbox\Stage2\CSVT\Video\Cross-Scene%20Query.avi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Dropbox\Stage2\CSVT\Video\Multi-Scene%20Summary.avi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47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46.png"/><Relationship Id="rId9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6840760" cy="1894362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Discovery of Shared Semantic Spaces for Multi-Scene Video Query</a:t>
            </a:r>
            <a:endParaRPr lang="en-GB" dirty="0"/>
          </a:p>
        </p:txBody>
      </p:sp>
      <p:pic>
        <p:nvPicPr>
          <p:cNvPr id="1028" name="Picture 4" descr="http://www.drugs.smd.qmul.ac.uk/drugs/html5/Prescribing4/media/5605E027-193B-75B0-E4C9-01155E886169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88640"/>
            <a:ext cx="1726408" cy="45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42910" y="3429000"/>
            <a:ext cx="7772400" cy="119970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Xun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Xu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, Timothy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Hospedales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Shaogang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Gong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Multi-Layer Clustering</a:t>
            </a:r>
            <a:endParaRPr lang="zh-CN" altLang="en-US" dirty="0"/>
          </a:p>
        </p:txBody>
      </p:sp>
      <p:pic>
        <p:nvPicPr>
          <p:cNvPr id="34823" name="Picture 7" descr="F:\Dropbox\Stage2\CSVT\Image\MultilayerCluster_P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244582"/>
            <a:ext cx="6894993" cy="550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F:\Dropbox\Stage2\CSVT\Image\SceneB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643306" y="4572008"/>
            <a:ext cx="1233781" cy="928694"/>
          </a:xfrm>
          <a:prstGeom prst="rect">
            <a:avLst/>
          </a:prstGeom>
          <a:noFill/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Scaling and Translation to align two scenes to remove cross-scene variance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Alignment</a:t>
            </a:r>
            <a:endParaRPr lang="zh-CN" altLang="en-US" dirty="0"/>
          </a:p>
        </p:txBody>
      </p:sp>
      <p:pic>
        <p:nvPicPr>
          <p:cNvPr id="1027" name="Picture 3" descr="F:\Dropbox\Stage2\CSVT\Image\SceneB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57158" y="4500570"/>
            <a:ext cx="1414459" cy="1064694"/>
          </a:xfrm>
          <a:prstGeom prst="rect">
            <a:avLst/>
          </a:prstGeom>
          <a:noFill/>
        </p:spPr>
      </p:pic>
      <p:pic>
        <p:nvPicPr>
          <p:cNvPr id="1028" name="Picture 4" descr="F:\Dropbox\Stage2\CSVT\Image\SceneA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70962" y="2857496"/>
            <a:ext cx="1386854" cy="1064695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/>
        </p:nvGrpSpPr>
        <p:grpSpPr>
          <a:xfrm>
            <a:off x="285720" y="2786058"/>
            <a:ext cx="1857388" cy="1143008"/>
            <a:chOff x="2713818" y="3143248"/>
            <a:chExt cx="2072496" cy="1429554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85720" y="4429132"/>
            <a:ext cx="1857388" cy="1143008"/>
            <a:chOff x="2713818" y="3143248"/>
            <a:chExt cx="2072496" cy="1429554"/>
          </a:xfrm>
        </p:grpSpPr>
        <p:cxnSp>
          <p:nvCxnSpPr>
            <p:cNvPr id="14" name="直接箭头连接符 13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42910" y="4143380"/>
            <a:ext cx="94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B</a:t>
            </a:r>
            <a:endParaRPr lang="zh-CN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42910" y="2478281"/>
            <a:ext cx="94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A</a:t>
            </a:r>
            <a:endParaRPr lang="zh-CN" altLang="en-US" sz="1400" dirty="0"/>
          </a:p>
        </p:txBody>
      </p:sp>
      <p:pic>
        <p:nvPicPr>
          <p:cNvPr id="18" name="Picture 4" descr="F:\Dropbox\Stage2\CSVT\Image\SceneA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0430" y="2928934"/>
            <a:ext cx="1214446" cy="914139"/>
          </a:xfrm>
          <a:prstGeom prst="rect">
            <a:avLst/>
          </a:prstGeom>
          <a:noFill/>
        </p:spPr>
      </p:pic>
      <p:grpSp>
        <p:nvGrpSpPr>
          <p:cNvPr id="19" name="组合 18"/>
          <p:cNvGrpSpPr/>
          <p:nvPr/>
        </p:nvGrpSpPr>
        <p:grpSpPr>
          <a:xfrm>
            <a:off x="4071934" y="3500438"/>
            <a:ext cx="928694" cy="714380"/>
            <a:chOff x="2713818" y="3143248"/>
            <a:chExt cx="2072496" cy="1429554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143372" y="5072074"/>
            <a:ext cx="928694" cy="714380"/>
            <a:chOff x="2713818" y="3143248"/>
            <a:chExt cx="2072496" cy="1429554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右箭头 26"/>
          <p:cNvSpPr/>
          <p:nvPr/>
        </p:nvSpPr>
        <p:spPr>
          <a:xfrm>
            <a:off x="2285984" y="4000504"/>
            <a:ext cx="1000132" cy="357190"/>
          </a:xfrm>
          <a:prstGeom prst="rightArrow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71670" y="3143248"/>
            <a:ext cx="1428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Zscore</a:t>
            </a:r>
            <a:r>
              <a:rPr lang="en-US" altLang="zh-CN" sz="1400" dirty="0" smtClean="0"/>
              <a:t> Normalize Optical Flow Vectors</a:t>
            </a:r>
            <a:endParaRPr lang="zh-CN" altLang="en-US" sz="1400" dirty="0"/>
          </a:p>
        </p:txBody>
      </p:sp>
      <p:sp>
        <p:nvSpPr>
          <p:cNvPr id="29" name="右箭头 28"/>
          <p:cNvSpPr/>
          <p:nvPr/>
        </p:nvSpPr>
        <p:spPr>
          <a:xfrm>
            <a:off x="5143504" y="4000504"/>
            <a:ext cx="1000132" cy="357190"/>
          </a:xfrm>
          <a:prstGeom prst="rightArrow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143504" y="3227386"/>
            <a:ext cx="1071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Align Scene B to Scene A</a:t>
            </a:r>
            <a:endParaRPr lang="zh-CN" altLang="en-US" sz="1400" dirty="0"/>
          </a:p>
        </p:txBody>
      </p:sp>
      <p:sp>
        <p:nvSpPr>
          <p:cNvPr id="33" name="任意多边形 32"/>
          <p:cNvSpPr/>
          <p:nvPr/>
        </p:nvSpPr>
        <p:spPr>
          <a:xfrm>
            <a:off x="1651000" y="2396067"/>
            <a:ext cx="2082800" cy="347133"/>
          </a:xfrm>
          <a:custGeom>
            <a:avLst/>
            <a:gdLst>
              <a:gd name="connsiteX0" fmla="*/ 0 w 2082800"/>
              <a:gd name="connsiteY0" fmla="*/ 283633 h 347133"/>
              <a:gd name="connsiteX1" fmla="*/ 685800 w 2082800"/>
              <a:gd name="connsiteY1" fmla="*/ 55033 h 347133"/>
              <a:gd name="connsiteX2" fmla="*/ 1231900 w 2082800"/>
              <a:gd name="connsiteY2" fmla="*/ 4233 h 347133"/>
              <a:gd name="connsiteX3" fmla="*/ 1536700 w 2082800"/>
              <a:gd name="connsiteY3" fmla="*/ 80433 h 347133"/>
              <a:gd name="connsiteX4" fmla="*/ 2082800 w 2082800"/>
              <a:gd name="connsiteY4" fmla="*/ 347133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2800" h="347133">
                <a:moveTo>
                  <a:pt x="0" y="283633"/>
                </a:moveTo>
                <a:cubicBezTo>
                  <a:pt x="240241" y="192616"/>
                  <a:pt x="480483" y="101600"/>
                  <a:pt x="685800" y="55033"/>
                </a:cubicBezTo>
                <a:cubicBezTo>
                  <a:pt x="891117" y="8466"/>
                  <a:pt x="1090083" y="0"/>
                  <a:pt x="1231900" y="4233"/>
                </a:cubicBezTo>
                <a:cubicBezTo>
                  <a:pt x="1373717" y="8466"/>
                  <a:pt x="1394883" y="23283"/>
                  <a:pt x="1536700" y="80433"/>
                </a:cubicBezTo>
                <a:cubicBezTo>
                  <a:pt x="1678517" y="137583"/>
                  <a:pt x="1880658" y="242358"/>
                  <a:pt x="2082800" y="347133"/>
                </a:cubicBezTo>
              </a:path>
            </a:pathLst>
          </a:cu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1803400" y="5130800"/>
            <a:ext cx="1638300" cy="141817"/>
          </a:xfrm>
          <a:custGeom>
            <a:avLst/>
            <a:gdLst>
              <a:gd name="connsiteX0" fmla="*/ 0 w 1638300"/>
              <a:gd name="connsiteY0" fmla="*/ 0 h 141817"/>
              <a:gd name="connsiteX1" fmla="*/ 419100 w 1638300"/>
              <a:gd name="connsiteY1" fmla="*/ 101600 h 141817"/>
              <a:gd name="connsiteX2" fmla="*/ 825500 w 1638300"/>
              <a:gd name="connsiteY2" fmla="*/ 139700 h 141817"/>
              <a:gd name="connsiteX3" fmla="*/ 1295400 w 1638300"/>
              <a:gd name="connsiteY3" fmla="*/ 88900 h 141817"/>
              <a:gd name="connsiteX4" fmla="*/ 1638300 w 1638300"/>
              <a:gd name="connsiteY4" fmla="*/ 12700 h 14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141817">
                <a:moveTo>
                  <a:pt x="0" y="0"/>
                </a:moveTo>
                <a:cubicBezTo>
                  <a:pt x="140758" y="39158"/>
                  <a:pt x="281517" y="78317"/>
                  <a:pt x="419100" y="101600"/>
                </a:cubicBezTo>
                <a:cubicBezTo>
                  <a:pt x="556683" y="124883"/>
                  <a:pt x="679450" y="141817"/>
                  <a:pt x="825500" y="139700"/>
                </a:cubicBezTo>
                <a:cubicBezTo>
                  <a:pt x="971550" y="137583"/>
                  <a:pt x="1159933" y="110067"/>
                  <a:pt x="1295400" y="88900"/>
                </a:cubicBezTo>
                <a:cubicBezTo>
                  <a:pt x="1430867" y="67733"/>
                  <a:pt x="1534583" y="40216"/>
                  <a:pt x="1638300" y="12700"/>
                </a:cubicBezTo>
              </a:path>
            </a:pathLst>
          </a:cu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4419600" y="3308350"/>
          <a:ext cx="304800" cy="241300"/>
        </p:xfrm>
        <a:graphic>
          <a:graphicData uri="http://schemas.openxmlformats.org/presentationml/2006/ole">
            <p:oleObj spid="_x0000_s1029" name="Equation" r:id="rId8" imgW="304560" imgH="241200" progId="Equation.DSMT4">
              <p:embed/>
            </p:oleObj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2428860" y="2428868"/>
          <a:ext cx="500066" cy="388940"/>
        </p:xfrm>
        <a:graphic>
          <a:graphicData uri="http://schemas.openxmlformats.org/presentationml/2006/ole">
            <p:oleObj spid="_x0000_s1030" name="Equation" r:id="rId9" imgW="304560" imgH="241200" progId="Equation.DSMT4">
              <p:embed/>
            </p:oleObj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2428860" y="4857760"/>
          <a:ext cx="500063" cy="388938"/>
        </p:xfrm>
        <a:graphic>
          <a:graphicData uri="http://schemas.openxmlformats.org/presentationml/2006/ole">
            <p:oleObj spid="_x0000_s1031" name="Equation" r:id="rId10" imgW="304560" imgH="241200" progId="Equation.DSMT4">
              <p:embed/>
            </p:oleObj>
          </a:graphicData>
        </a:graphic>
      </p:graphicFrame>
      <p:pic>
        <p:nvPicPr>
          <p:cNvPr id="1032" name="Picture 8" descr="F:\Dropbox\Stage2\CSVT\Image\B2A.jp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6572264" y="3432536"/>
            <a:ext cx="1898126" cy="142168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6643702" y="2714620"/>
            <a:ext cx="166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B aligned to Scene A</a:t>
            </a:r>
            <a:endParaRPr lang="zh-CN" altLang="en-US" sz="14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6500826" y="3357562"/>
            <a:ext cx="2286016" cy="1785950"/>
            <a:chOff x="2713818" y="3143248"/>
            <a:chExt cx="2072496" cy="1429554"/>
          </a:xfrm>
        </p:grpSpPr>
        <p:cxnSp>
          <p:nvCxnSpPr>
            <p:cNvPr id="45" name="直接箭头连接符 44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任意多边形 46"/>
          <p:cNvSpPr/>
          <p:nvPr/>
        </p:nvSpPr>
        <p:spPr>
          <a:xfrm>
            <a:off x="4940300" y="4965700"/>
            <a:ext cx="2730500" cy="459317"/>
          </a:xfrm>
          <a:custGeom>
            <a:avLst/>
            <a:gdLst>
              <a:gd name="connsiteX0" fmla="*/ 0 w 2730500"/>
              <a:gd name="connsiteY0" fmla="*/ 241300 h 459317"/>
              <a:gd name="connsiteX1" fmla="*/ 622300 w 2730500"/>
              <a:gd name="connsiteY1" fmla="*/ 406400 h 459317"/>
              <a:gd name="connsiteX2" fmla="*/ 1333500 w 2730500"/>
              <a:gd name="connsiteY2" fmla="*/ 444500 h 459317"/>
              <a:gd name="connsiteX3" fmla="*/ 2095500 w 2730500"/>
              <a:gd name="connsiteY3" fmla="*/ 317500 h 459317"/>
              <a:gd name="connsiteX4" fmla="*/ 2730500 w 2730500"/>
              <a:gd name="connsiteY4" fmla="*/ 0 h 45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459317">
                <a:moveTo>
                  <a:pt x="0" y="241300"/>
                </a:moveTo>
                <a:cubicBezTo>
                  <a:pt x="200025" y="306916"/>
                  <a:pt x="400050" y="372533"/>
                  <a:pt x="622300" y="406400"/>
                </a:cubicBezTo>
                <a:cubicBezTo>
                  <a:pt x="844550" y="440267"/>
                  <a:pt x="1087967" y="459317"/>
                  <a:pt x="1333500" y="444500"/>
                </a:cubicBezTo>
                <a:cubicBezTo>
                  <a:pt x="1579033" y="429683"/>
                  <a:pt x="1862667" y="391583"/>
                  <a:pt x="2095500" y="317500"/>
                </a:cubicBezTo>
                <a:cubicBezTo>
                  <a:pt x="2328333" y="243417"/>
                  <a:pt x="2529416" y="121708"/>
                  <a:pt x="2730500" y="0"/>
                </a:cubicBezTo>
              </a:path>
            </a:pathLst>
          </a:cu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5429256" y="4857760"/>
          <a:ext cx="915988" cy="388938"/>
        </p:xfrm>
        <a:graphic>
          <a:graphicData uri="http://schemas.openxmlformats.org/presentationml/2006/ole">
            <p:oleObj spid="_x0000_s1033" name="Equation" r:id="rId12" imgW="558720" imgH="241200" progId="Equation.DSMT4">
              <p:embed/>
            </p:oleObj>
          </a:graphicData>
        </a:graphic>
      </p:graphicFrame>
      <p:sp>
        <p:nvSpPr>
          <p:cNvPr id="50" name="任意多边形 49"/>
          <p:cNvSpPr/>
          <p:nvPr/>
        </p:nvSpPr>
        <p:spPr>
          <a:xfrm>
            <a:off x="1785918" y="5072075"/>
            <a:ext cx="5857916" cy="785818"/>
          </a:xfrm>
          <a:custGeom>
            <a:avLst/>
            <a:gdLst>
              <a:gd name="connsiteX0" fmla="*/ 0 w 5765800"/>
              <a:gd name="connsiteY0" fmla="*/ 63500 h 941917"/>
              <a:gd name="connsiteX1" fmla="*/ 711200 w 5765800"/>
              <a:gd name="connsiteY1" fmla="*/ 609600 h 941917"/>
              <a:gd name="connsiteX2" fmla="*/ 1371600 w 5765800"/>
              <a:gd name="connsiteY2" fmla="*/ 838200 h 941917"/>
              <a:gd name="connsiteX3" fmla="*/ 2781300 w 5765800"/>
              <a:gd name="connsiteY3" fmla="*/ 927100 h 941917"/>
              <a:gd name="connsiteX4" fmla="*/ 4267200 w 5765800"/>
              <a:gd name="connsiteY4" fmla="*/ 749300 h 941917"/>
              <a:gd name="connsiteX5" fmla="*/ 5283200 w 5765800"/>
              <a:gd name="connsiteY5" fmla="*/ 355600 h 941917"/>
              <a:gd name="connsiteX6" fmla="*/ 5765800 w 5765800"/>
              <a:gd name="connsiteY6" fmla="*/ 0 h 94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5800" h="941917">
                <a:moveTo>
                  <a:pt x="0" y="63500"/>
                </a:moveTo>
                <a:cubicBezTo>
                  <a:pt x="241300" y="271991"/>
                  <a:pt x="482600" y="480483"/>
                  <a:pt x="711200" y="609600"/>
                </a:cubicBezTo>
                <a:cubicBezTo>
                  <a:pt x="939800" y="738717"/>
                  <a:pt x="1026583" y="785283"/>
                  <a:pt x="1371600" y="838200"/>
                </a:cubicBezTo>
                <a:cubicBezTo>
                  <a:pt x="1716617" y="891117"/>
                  <a:pt x="2298700" y="941917"/>
                  <a:pt x="2781300" y="927100"/>
                </a:cubicBezTo>
                <a:cubicBezTo>
                  <a:pt x="3263900" y="912283"/>
                  <a:pt x="3850217" y="844550"/>
                  <a:pt x="4267200" y="749300"/>
                </a:cubicBezTo>
                <a:cubicBezTo>
                  <a:pt x="4684183" y="654050"/>
                  <a:pt x="5033433" y="480483"/>
                  <a:pt x="5283200" y="355600"/>
                </a:cubicBezTo>
                <a:cubicBezTo>
                  <a:pt x="5532967" y="230717"/>
                  <a:pt x="5649383" y="115358"/>
                  <a:pt x="5765800" y="0"/>
                </a:cubicBezTo>
              </a:path>
            </a:pathLst>
          </a:cu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4" name="Object 10"/>
          <p:cNvGraphicFramePr>
            <a:graphicFrameLocks noChangeAspect="1"/>
          </p:cNvGraphicFramePr>
          <p:nvPr/>
        </p:nvGraphicFramePr>
        <p:xfrm>
          <a:off x="3709988" y="5857875"/>
          <a:ext cx="1498600" cy="388938"/>
        </p:xfrm>
        <a:graphic>
          <a:graphicData uri="http://schemas.openxmlformats.org/presentationml/2006/ole">
            <p:oleObj spid="_x0000_s1034" name="Equation" r:id="rId13" imgW="914400" imgH="241200" progId="Equation.DSMT4">
              <p:embed/>
            </p:oleObj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14744" y="2571744"/>
            <a:ext cx="94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A</a:t>
            </a:r>
            <a:endParaRPr lang="zh-CN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786182" y="4286256"/>
            <a:ext cx="94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B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Scene Relatedness Measurement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Level Clustering</a:t>
            </a:r>
            <a:endParaRPr lang="zh-CN" altLang="en-US" dirty="0"/>
          </a:p>
        </p:txBody>
      </p:sp>
      <p:pic>
        <p:nvPicPr>
          <p:cNvPr id="33794" name="Picture 2" descr="F:\Dropbox\TCSVT\TCSVT_XuEtAl\Figures\Supplementary\Cluster3_Annotations.png"/>
          <p:cNvPicPr>
            <a:picLocks noChangeAspect="1" noChangeArrowheads="1"/>
          </p:cNvPicPr>
          <p:nvPr/>
        </p:nvPicPr>
        <p:blipFill>
          <a:blip r:embed="rId2" cstate="print"/>
          <a:srcRect r="50772" b="50012"/>
          <a:stretch>
            <a:fillRect/>
          </a:stretch>
        </p:blipFill>
        <p:spPr bwMode="auto">
          <a:xfrm>
            <a:off x="-3857684" y="-1714536"/>
            <a:ext cx="2836333" cy="2160000"/>
          </a:xfrm>
          <a:prstGeom prst="rect">
            <a:avLst/>
          </a:prstGeom>
          <a:noFill/>
        </p:spPr>
      </p:pic>
      <p:pic>
        <p:nvPicPr>
          <p:cNvPr id="9" name="Picture 2" descr="F:\Dropbox\TCSVT\TCSVT_XuEtAl\Figures\Supplementary\Cluster3_Annotations.png"/>
          <p:cNvPicPr>
            <a:picLocks noChangeAspect="1" noChangeArrowheads="1"/>
          </p:cNvPicPr>
          <p:nvPr/>
        </p:nvPicPr>
        <p:blipFill>
          <a:blip r:embed="rId2" cstate="print"/>
          <a:srcRect t="50012" r="50772"/>
          <a:stretch>
            <a:fillRect/>
          </a:stretch>
        </p:blipFill>
        <p:spPr bwMode="auto">
          <a:xfrm>
            <a:off x="571472" y="-2643230"/>
            <a:ext cx="2836353" cy="2160000"/>
          </a:xfrm>
          <a:prstGeom prst="rect">
            <a:avLst/>
          </a:prstGeom>
          <a:noFill/>
        </p:spPr>
      </p:pic>
      <p:grpSp>
        <p:nvGrpSpPr>
          <p:cNvPr id="52" name="组合 51"/>
          <p:cNvGrpSpPr/>
          <p:nvPr/>
        </p:nvGrpSpPr>
        <p:grpSpPr>
          <a:xfrm>
            <a:off x="83336" y="2143115"/>
            <a:ext cx="1800000" cy="1368000"/>
            <a:chOff x="285720" y="2000240"/>
            <a:chExt cx="2160000" cy="1620000"/>
          </a:xfrm>
        </p:grpSpPr>
        <p:pic>
          <p:nvPicPr>
            <p:cNvPr id="33795" name="Picture 3" descr="F:\Dropbox\TCSVT\TCSVT_XuEtAl\Figures\V_Experiment\ExampleFrames\176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20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19" name="直接箭头连接符 18"/>
            <p:cNvCxnSpPr/>
            <p:nvPr/>
          </p:nvCxnSpPr>
          <p:spPr>
            <a:xfrm rot="16200000" flipV="1">
              <a:off x="1643042" y="2500306"/>
              <a:ext cx="571504" cy="571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10800000" flipV="1">
              <a:off x="500034" y="2928934"/>
              <a:ext cx="1857388" cy="7143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571472" y="3357562"/>
              <a:ext cx="1785950" cy="7143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rot="5400000">
              <a:off x="250001" y="2678901"/>
              <a:ext cx="1000132" cy="357190"/>
            </a:xfrm>
            <a:prstGeom prst="straightConnector1">
              <a:avLst/>
            </a:prstGeom>
            <a:ln w="28575">
              <a:solidFill>
                <a:srgbClr val="FC9204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rot="16200000" flipV="1">
              <a:off x="1178695" y="2750339"/>
              <a:ext cx="1071570" cy="57150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3795" idx="2"/>
            </p:cNvCxnSpPr>
            <p:nvPr/>
          </p:nvCxnSpPr>
          <p:spPr>
            <a:xfrm rot="16200000" flipH="1">
              <a:off x="730100" y="2984620"/>
              <a:ext cx="1048496" cy="22274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2356290" y="2143115"/>
            <a:ext cx="1800000" cy="1368000"/>
            <a:chOff x="2857488" y="2000240"/>
            <a:chExt cx="2160000" cy="1620000"/>
          </a:xfrm>
        </p:grpSpPr>
        <p:pic>
          <p:nvPicPr>
            <p:cNvPr id="33797" name="Picture 5" descr="F:\Dropbox\TCSVT\TCSVT_XuEtAl\Figures\V_Experiment\ExampleFrames\116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57488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20" name="直接箭头连接符 19"/>
            <p:cNvCxnSpPr/>
            <p:nvPr/>
          </p:nvCxnSpPr>
          <p:spPr>
            <a:xfrm rot="16200000" flipV="1">
              <a:off x="4143372" y="2500306"/>
              <a:ext cx="571504" cy="571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rot="10800000" flipV="1">
              <a:off x="3000364" y="3000372"/>
              <a:ext cx="1857388" cy="7143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3071802" y="3357562"/>
              <a:ext cx="1785950" cy="7143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rot="5400000">
              <a:off x="3000364" y="2786058"/>
              <a:ext cx="928694" cy="500066"/>
            </a:xfrm>
            <a:prstGeom prst="straightConnector1">
              <a:avLst/>
            </a:prstGeom>
            <a:ln w="28575">
              <a:solidFill>
                <a:srgbClr val="FC9204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任意多边形 38"/>
            <p:cNvSpPr/>
            <p:nvPr/>
          </p:nvSpPr>
          <p:spPr>
            <a:xfrm>
              <a:off x="3149600" y="2641600"/>
              <a:ext cx="1130300" cy="711200"/>
            </a:xfrm>
            <a:custGeom>
              <a:avLst/>
              <a:gdLst>
                <a:gd name="connsiteX0" fmla="*/ 0 w 1130300"/>
                <a:gd name="connsiteY0" fmla="*/ 711200 h 711200"/>
                <a:gd name="connsiteX1" fmla="*/ 647700 w 1130300"/>
                <a:gd name="connsiteY1" fmla="*/ 596900 h 711200"/>
                <a:gd name="connsiteX2" fmla="*/ 1028700 w 1130300"/>
                <a:gd name="connsiteY2" fmla="*/ 393700 h 711200"/>
                <a:gd name="connsiteX3" fmla="*/ 1130300 w 1130300"/>
                <a:gd name="connsiteY3" fmla="*/ 215900 h 711200"/>
                <a:gd name="connsiteX4" fmla="*/ 1028700 w 1130300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300" h="711200">
                  <a:moveTo>
                    <a:pt x="0" y="711200"/>
                  </a:moveTo>
                  <a:cubicBezTo>
                    <a:pt x="238125" y="680508"/>
                    <a:pt x="476250" y="649817"/>
                    <a:pt x="647700" y="596900"/>
                  </a:cubicBezTo>
                  <a:cubicBezTo>
                    <a:pt x="819150" y="543983"/>
                    <a:pt x="948267" y="457200"/>
                    <a:pt x="1028700" y="393700"/>
                  </a:cubicBezTo>
                  <a:cubicBezTo>
                    <a:pt x="1109133" y="330200"/>
                    <a:pt x="1130300" y="281517"/>
                    <a:pt x="1130300" y="215900"/>
                  </a:cubicBezTo>
                  <a:cubicBezTo>
                    <a:pt x="1130300" y="150283"/>
                    <a:pt x="1079500" y="75141"/>
                    <a:pt x="1028700" y="0"/>
                  </a:cubicBezTo>
                </a:path>
              </a:pathLst>
            </a:cu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>
            <a:xfrm rot="16200000" flipV="1">
              <a:off x="3929058" y="2643182"/>
              <a:ext cx="1000132" cy="714380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rot="16200000" flipH="1">
              <a:off x="3623339" y="2948901"/>
              <a:ext cx="977058" cy="22274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4627792" y="2143115"/>
            <a:ext cx="1800000" cy="1368000"/>
            <a:chOff x="4627792" y="2000240"/>
            <a:chExt cx="2160000" cy="1620000"/>
          </a:xfrm>
        </p:grpSpPr>
        <p:pic>
          <p:nvPicPr>
            <p:cNvPr id="33798" name="Picture 6" descr="F:\Dropbox\TCSVT\TCSVT_XuEtAl\Figures\V_Experiment\ExampleFrames\130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27792" y="2000240"/>
              <a:ext cx="2160000" cy="1620000"/>
            </a:xfrm>
            <a:prstGeom prst="rect">
              <a:avLst/>
            </a:prstGeom>
            <a:noFill/>
          </p:spPr>
        </p:pic>
        <p:sp>
          <p:nvSpPr>
            <p:cNvPr id="53" name="任意多边形 52"/>
            <p:cNvSpPr/>
            <p:nvPr/>
          </p:nvSpPr>
          <p:spPr>
            <a:xfrm>
              <a:off x="4787900" y="2381250"/>
              <a:ext cx="605367" cy="742950"/>
            </a:xfrm>
            <a:custGeom>
              <a:avLst/>
              <a:gdLst>
                <a:gd name="connsiteX0" fmla="*/ 552450 w 605367"/>
                <a:gd name="connsiteY0" fmla="*/ 0 h 742950"/>
                <a:gd name="connsiteX1" fmla="*/ 596900 w 605367"/>
                <a:gd name="connsiteY1" fmla="*/ 203200 h 742950"/>
                <a:gd name="connsiteX2" fmla="*/ 501650 w 605367"/>
                <a:gd name="connsiteY2" fmla="*/ 368300 h 742950"/>
                <a:gd name="connsiteX3" fmla="*/ 247650 w 605367"/>
                <a:gd name="connsiteY3" fmla="*/ 590550 h 742950"/>
                <a:gd name="connsiteX4" fmla="*/ 0 w 605367"/>
                <a:gd name="connsiteY4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367" h="742950">
                  <a:moveTo>
                    <a:pt x="552450" y="0"/>
                  </a:moveTo>
                  <a:cubicBezTo>
                    <a:pt x="578908" y="70908"/>
                    <a:pt x="605367" y="141817"/>
                    <a:pt x="596900" y="203200"/>
                  </a:cubicBezTo>
                  <a:cubicBezTo>
                    <a:pt x="588433" y="264583"/>
                    <a:pt x="559858" y="303742"/>
                    <a:pt x="501650" y="368300"/>
                  </a:cubicBezTo>
                  <a:cubicBezTo>
                    <a:pt x="443442" y="432858"/>
                    <a:pt x="331258" y="528108"/>
                    <a:pt x="247650" y="590550"/>
                  </a:cubicBezTo>
                  <a:cubicBezTo>
                    <a:pt x="164042" y="652992"/>
                    <a:pt x="82021" y="697971"/>
                    <a:pt x="0" y="742950"/>
                  </a:cubicBezTo>
                </a:path>
              </a:pathLst>
            </a:cu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rot="16200000" flipH="1">
              <a:off x="5393537" y="2321711"/>
              <a:ext cx="1143008" cy="9286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rot="10800000">
              <a:off x="5786446" y="2143116"/>
              <a:ext cx="714380" cy="500066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rot="10800000" flipV="1">
              <a:off x="5143504" y="3143248"/>
              <a:ext cx="1571636" cy="35719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任意多边形 70"/>
            <p:cNvSpPr/>
            <p:nvPr/>
          </p:nvSpPr>
          <p:spPr>
            <a:xfrm>
              <a:off x="4946650" y="2603500"/>
              <a:ext cx="1720850" cy="250825"/>
            </a:xfrm>
            <a:custGeom>
              <a:avLst/>
              <a:gdLst>
                <a:gd name="connsiteX0" fmla="*/ 0 w 1720850"/>
                <a:gd name="connsiteY0" fmla="*/ 95250 h 250825"/>
                <a:gd name="connsiteX1" fmla="*/ 584200 w 1720850"/>
                <a:gd name="connsiteY1" fmla="*/ 234950 h 250825"/>
                <a:gd name="connsiteX2" fmla="*/ 1720850 w 1720850"/>
                <a:gd name="connsiteY2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850" h="250825">
                  <a:moveTo>
                    <a:pt x="0" y="95250"/>
                  </a:moveTo>
                  <a:cubicBezTo>
                    <a:pt x="148696" y="173037"/>
                    <a:pt x="297392" y="250825"/>
                    <a:pt x="584200" y="234950"/>
                  </a:cubicBezTo>
                  <a:cubicBezTo>
                    <a:pt x="871008" y="219075"/>
                    <a:pt x="1295929" y="109537"/>
                    <a:pt x="1720850" y="0"/>
                  </a:cubicBezTo>
                </a:path>
              </a:pathLst>
            </a:custGeom>
            <a:ln w="28575">
              <a:solidFill>
                <a:srgbClr val="3BFF2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900426" y="2143115"/>
            <a:ext cx="1800000" cy="1368000"/>
            <a:chOff x="6900426" y="2000240"/>
            <a:chExt cx="2160000" cy="1620000"/>
          </a:xfrm>
        </p:grpSpPr>
        <p:pic>
          <p:nvPicPr>
            <p:cNvPr id="33796" name="Picture 4" descr="F:\Dropbox\TCSVT\TCSVT_XuEtAl\Figures\V_Experiment\ExampleFrames\178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00426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58" name="直接箭头连接符 57"/>
            <p:cNvCxnSpPr/>
            <p:nvPr/>
          </p:nvCxnSpPr>
          <p:spPr>
            <a:xfrm>
              <a:off x="7715272" y="2428868"/>
              <a:ext cx="1071570" cy="10001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rot="10800000">
              <a:off x="8072462" y="2428868"/>
              <a:ext cx="857256" cy="35719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任意多边形 64"/>
            <p:cNvSpPr/>
            <p:nvPr/>
          </p:nvSpPr>
          <p:spPr>
            <a:xfrm>
              <a:off x="7124700" y="2597150"/>
              <a:ext cx="583142" cy="869950"/>
            </a:xfrm>
            <a:custGeom>
              <a:avLst/>
              <a:gdLst>
                <a:gd name="connsiteX0" fmla="*/ 533400 w 583142"/>
                <a:gd name="connsiteY0" fmla="*/ 0 h 869950"/>
                <a:gd name="connsiteX1" fmla="*/ 565150 w 583142"/>
                <a:gd name="connsiteY1" fmla="*/ 273050 h 869950"/>
                <a:gd name="connsiteX2" fmla="*/ 488950 w 583142"/>
                <a:gd name="connsiteY2" fmla="*/ 552450 h 869950"/>
                <a:gd name="connsiteX3" fmla="*/ 0 w 583142"/>
                <a:gd name="connsiteY3" fmla="*/ 86995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142" h="869950">
                  <a:moveTo>
                    <a:pt x="533400" y="0"/>
                  </a:moveTo>
                  <a:cubicBezTo>
                    <a:pt x="552979" y="90487"/>
                    <a:pt x="572558" y="180975"/>
                    <a:pt x="565150" y="273050"/>
                  </a:cubicBezTo>
                  <a:cubicBezTo>
                    <a:pt x="557742" y="365125"/>
                    <a:pt x="583142" y="452967"/>
                    <a:pt x="488950" y="552450"/>
                  </a:cubicBezTo>
                  <a:cubicBezTo>
                    <a:pt x="394758" y="651933"/>
                    <a:pt x="197379" y="760941"/>
                    <a:pt x="0" y="869950"/>
                  </a:cubicBezTo>
                </a:path>
              </a:pathLst>
            </a:cu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7215206" y="3143248"/>
              <a:ext cx="1720850" cy="250825"/>
            </a:xfrm>
            <a:custGeom>
              <a:avLst/>
              <a:gdLst>
                <a:gd name="connsiteX0" fmla="*/ 0 w 1720850"/>
                <a:gd name="connsiteY0" fmla="*/ 95250 h 250825"/>
                <a:gd name="connsiteX1" fmla="*/ 584200 w 1720850"/>
                <a:gd name="connsiteY1" fmla="*/ 234950 h 250825"/>
                <a:gd name="connsiteX2" fmla="*/ 1720850 w 1720850"/>
                <a:gd name="connsiteY2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850" h="250825">
                  <a:moveTo>
                    <a:pt x="0" y="95250"/>
                  </a:moveTo>
                  <a:cubicBezTo>
                    <a:pt x="148696" y="173037"/>
                    <a:pt x="297392" y="250825"/>
                    <a:pt x="584200" y="234950"/>
                  </a:cubicBezTo>
                  <a:cubicBezTo>
                    <a:pt x="871008" y="219075"/>
                    <a:pt x="1295929" y="109537"/>
                    <a:pt x="1720850" y="0"/>
                  </a:cubicBezTo>
                </a:path>
              </a:pathLst>
            </a:custGeom>
            <a:ln w="28575">
              <a:solidFill>
                <a:srgbClr val="3BFF2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85720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#Activities=6</a:t>
            </a:r>
            <a:endParaRPr lang="zh-CN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643174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#Activities=7</a:t>
            </a:r>
            <a:endParaRPr lang="zh-CN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857752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#Activities=5</a:t>
            </a:r>
            <a:endParaRPr lang="zh-CN" alt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143768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#Activities=4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Scene Relatedness Measurement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Level Clustering</a:t>
            </a:r>
            <a:endParaRPr lang="zh-CN" altLang="en-US" dirty="0"/>
          </a:p>
        </p:txBody>
      </p:sp>
      <p:pic>
        <p:nvPicPr>
          <p:cNvPr id="33794" name="Picture 2" descr="F:\Dropbox\TCSVT\TCSVT_XuEtAl\Figures\Supplementary\Cluster3_Annotations.png"/>
          <p:cNvPicPr>
            <a:picLocks noChangeAspect="1" noChangeArrowheads="1"/>
          </p:cNvPicPr>
          <p:nvPr/>
        </p:nvPicPr>
        <p:blipFill>
          <a:blip r:embed="rId2" cstate="print"/>
          <a:srcRect r="50772" b="50012"/>
          <a:stretch>
            <a:fillRect/>
          </a:stretch>
        </p:blipFill>
        <p:spPr bwMode="auto">
          <a:xfrm>
            <a:off x="-3857684" y="-1714536"/>
            <a:ext cx="2836333" cy="2160000"/>
          </a:xfrm>
          <a:prstGeom prst="rect">
            <a:avLst/>
          </a:prstGeom>
          <a:noFill/>
        </p:spPr>
      </p:pic>
      <p:pic>
        <p:nvPicPr>
          <p:cNvPr id="9" name="Picture 2" descr="F:\Dropbox\TCSVT\TCSVT_XuEtAl\Figures\Supplementary\Cluster3_Annotations.png"/>
          <p:cNvPicPr>
            <a:picLocks noChangeAspect="1" noChangeArrowheads="1"/>
          </p:cNvPicPr>
          <p:nvPr/>
        </p:nvPicPr>
        <p:blipFill>
          <a:blip r:embed="rId2" cstate="print"/>
          <a:srcRect t="50012" r="50772"/>
          <a:stretch>
            <a:fillRect/>
          </a:stretch>
        </p:blipFill>
        <p:spPr bwMode="auto">
          <a:xfrm>
            <a:off x="571472" y="-2643230"/>
            <a:ext cx="2836353" cy="2160000"/>
          </a:xfrm>
          <a:prstGeom prst="rect">
            <a:avLst/>
          </a:prstGeom>
          <a:noFill/>
        </p:spPr>
      </p:pic>
      <p:pic>
        <p:nvPicPr>
          <p:cNvPr id="33795" name="Picture 3" descr="F:\Dropbox\TCSVT\TCSVT_XuEtAl\Figures\V_Experiment\ExampleFrames\17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36" y="2143115"/>
            <a:ext cx="1800000" cy="1368000"/>
          </a:xfrm>
          <a:prstGeom prst="rect">
            <a:avLst/>
          </a:prstGeom>
          <a:noFill/>
        </p:spPr>
      </p:pic>
      <p:cxnSp>
        <p:nvCxnSpPr>
          <p:cNvPr id="19" name="直接箭头连接符 18"/>
          <p:cNvCxnSpPr/>
          <p:nvPr/>
        </p:nvCxnSpPr>
        <p:spPr>
          <a:xfrm rot="16200000" flipV="1">
            <a:off x="1211263" y="2568568"/>
            <a:ext cx="482603" cy="4762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10800000" flipV="1">
            <a:off x="261931" y="2927345"/>
            <a:ext cx="1547823" cy="6032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321463" y="3289298"/>
            <a:ext cx="1488292" cy="6032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>
            <a:off x="48014" y="2718191"/>
            <a:ext cx="844556" cy="297658"/>
          </a:xfrm>
          <a:prstGeom prst="straightConnector1">
            <a:avLst/>
          </a:prstGeom>
          <a:ln w="28575">
            <a:solidFill>
              <a:srgbClr val="FC920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6200000" flipV="1">
            <a:off x="821529" y="2779707"/>
            <a:ext cx="904881" cy="476253"/>
          </a:xfrm>
          <a:prstGeom prst="straightConnector1">
            <a:avLst/>
          </a:prstGeom>
          <a:ln w="28575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33795" idx="2"/>
          </p:cNvCxnSpPr>
          <p:nvPr/>
        </p:nvCxnSpPr>
        <p:spPr>
          <a:xfrm rot="16200000" flipH="1">
            <a:off x="447828" y="2975607"/>
            <a:ext cx="885397" cy="185620"/>
          </a:xfrm>
          <a:prstGeom prst="straightConnector1">
            <a:avLst/>
          </a:prstGeom>
          <a:ln w="28575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797" name="Picture 5" descr="F:\Dropbox\TCSVT\TCSVT_XuEtAl\Figures\V_Experiment\ExampleFrames\11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6290" y="2143115"/>
            <a:ext cx="1800000" cy="1368000"/>
          </a:xfrm>
          <a:prstGeom prst="rect">
            <a:avLst/>
          </a:prstGeom>
          <a:noFill/>
        </p:spPr>
      </p:pic>
      <p:cxnSp>
        <p:nvCxnSpPr>
          <p:cNvPr id="20" name="直接箭头连接符 19"/>
          <p:cNvCxnSpPr/>
          <p:nvPr/>
        </p:nvCxnSpPr>
        <p:spPr>
          <a:xfrm rot="16200000" flipV="1">
            <a:off x="3424685" y="2568568"/>
            <a:ext cx="482603" cy="4762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10800000" flipV="1">
            <a:off x="2475353" y="2987671"/>
            <a:ext cx="1547823" cy="6032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2534885" y="3289298"/>
            <a:ext cx="1488292" cy="6032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5400000">
            <a:off x="2470194" y="2809473"/>
            <a:ext cx="784230" cy="416722"/>
          </a:xfrm>
          <a:prstGeom prst="straightConnector1">
            <a:avLst/>
          </a:prstGeom>
          <a:ln w="28575">
            <a:solidFill>
              <a:srgbClr val="FC920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任意多边形 38"/>
          <p:cNvSpPr/>
          <p:nvPr/>
        </p:nvSpPr>
        <p:spPr>
          <a:xfrm>
            <a:off x="2599717" y="2684708"/>
            <a:ext cx="941917" cy="600569"/>
          </a:xfrm>
          <a:custGeom>
            <a:avLst/>
            <a:gdLst>
              <a:gd name="connsiteX0" fmla="*/ 0 w 1130300"/>
              <a:gd name="connsiteY0" fmla="*/ 711200 h 711200"/>
              <a:gd name="connsiteX1" fmla="*/ 647700 w 1130300"/>
              <a:gd name="connsiteY1" fmla="*/ 596900 h 711200"/>
              <a:gd name="connsiteX2" fmla="*/ 1028700 w 1130300"/>
              <a:gd name="connsiteY2" fmla="*/ 393700 h 711200"/>
              <a:gd name="connsiteX3" fmla="*/ 1130300 w 1130300"/>
              <a:gd name="connsiteY3" fmla="*/ 215900 h 711200"/>
              <a:gd name="connsiteX4" fmla="*/ 1028700 w 113030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300" h="711200">
                <a:moveTo>
                  <a:pt x="0" y="711200"/>
                </a:moveTo>
                <a:cubicBezTo>
                  <a:pt x="238125" y="680508"/>
                  <a:pt x="476250" y="649817"/>
                  <a:pt x="647700" y="596900"/>
                </a:cubicBezTo>
                <a:cubicBezTo>
                  <a:pt x="819150" y="543983"/>
                  <a:pt x="948267" y="457200"/>
                  <a:pt x="1028700" y="393700"/>
                </a:cubicBezTo>
                <a:cubicBezTo>
                  <a:pt x="1109133" y="330200"/>
                  <a:pt x="1130300" y="281517"/>
                  <a:pt x="1130300" y="215900"/>
                </a:cubicBezTo>
                <a:cubicBezTo>
                  <a:pt x="1130300" y="150283"/>
                  <a:pt x="1079500" y="75141"/>
                  <a:pt x="1028700" y="0"/>
                </a:cubicBezTo>
              </a:path>
            </a:pathLst>
          </a:cu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 rot="16200000" flipV="1">
            <a:off x="3243709" y="2690013"/>
            <a:ext cx="844556" cy="595317"/>
          </a:xfrm>
          <a:prstGeom prst="straightConnector1">
            <a:avLst/>
          </a:prstGeom>
          <a:ln w="28575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rot="16200000" flipH="1">
            <a:off x="2989071" y="2945444"/>
            <a:ext cx="825071" cy="185620"/>
          </a:xfrm>
          <a:prstGeom prst="straightConnector1">
            <a:avLst/>
          </a:prstGeom>
          <a:ln w="28575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798" name="Picture 6" descr="F:\Dropbox\TCSVT\TCSVT_XuEtAl\Figures\V_Experiment\ExampleFrames\13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7792" y="2143115"/>
            <a:ext cx="1800000" cy="1368000"/>
          </a:xfrm>
          <a:prstGeom prst="rect">
            <a:avLst/>
          </a:prstGeom>
          <a:noFill/>
        </p:spPr>
      </p:pic>
      <p:sp>
        <p:nvSpPr>
          <p:cNvPr id="53" name="任意多边形 52"/>
          <p:cNvSpPr/>
          <p:nvPr/>
        </p:nvSpPr>
        <p:spPr>
          <a:xfrm>
            <a:off x="4761215" y="2464857"/>
            <a:ext cx="504473" cy="627380"/>
          </a:xfrm>
          <a:custGeom>
            <a:avLst/>
            <a:gdLst>
              <a:gd name="connsiteX0" fmla="*/ 552450 w 605367"/>
              <a:gd name="connsiteY0" fmla="*/ 0 h 742950"/>
              <a:gd name="connsiteX1" fmla="*/ 596900 w 605367"/>
              <a:gd name="connsiteY1" fmla="*/ 203200 h 742950"/>
              <a:gd name="connsiteX2" fmla="*/ 501650 w 605367"/>
              <a:gd name="connsiteY2" fmla="*/ 368300 h 742950"/>
              <a:gd name="connsiteX3" fmla="*/ 247650 w 605367"/>
              <a:gd name="connsiteY3" fmla="*/ 590550 h 742950"/>
              <a:gd name="connsiteX4" fmla="*/ 0 w 605367"/>
              <a:gd name="connsiteY4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367" h="742950">
                <a:moveTo>
                  <a:pt x="552450" y="0"/>
                </a:moveTo>
                <a:cubicBezTo>
                  <a:pt x="578908" y="70908"/>
                  <a:pt x="605367" y="141817"/>
                  <a:pt x="596900" y="203200"/>
                </a:cubicBezTo>
                <a:cubicBezTo>
                  <a:pt x="588433" y="264583"/>
                  <a:pt x="559858" y="303742"/>
                  <a:pt x="501650" y="368300"/>
                </a:cubicBezTo>
                <a:cubicBezTo>
                  <a:pt x="443442" y="432858"/>
                  <a:pt x="331258" y="528108"/>
                  <a:pt x="247650" y="590550"/>
                </a:cubicBezTo>
                <a:cubicBezTo>
                  <a:pt x="164042" y="652992"/>
                  <a:pt x="82021" y="697971"/>
                  <a:pt x="0" y="742950"/>
                </a:cubicBezTo>
              </a:path>
            </a:pathLst>
          </a:cu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箭头连接符 53"/>
          <p:cNvCxnSpPr/>
          <p:nvPr/>
        </p:nvCxnSpPr>
        <p:spPr>
          <a:xfrm rot="16200000" flipH="1">
            <a:off x="5259563" y="2419739"/>
            <a:ext cx="965207" cy="7739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rot="10800000">
            <a:off x="5593337" y="2263766"/>
            <a:ext cx="595317" cy="42227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rot="10800000" flipV="1">
            <a:off x="5057552" y="3108322"/>
            <a:ext cx="1309697" cy="301627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任意多边形 70"/>
          <p:cNvSpPr/>
          <p:nvPr/>
        </p:nvSpPr>
        <p:spPr>
          <a:xfrm>
            <a:off x="4893507" y="2652535"/>
            <a:ext cx="1434042" cy="211808"/>
          </a:xfrm>
          <a:custGeom>
            <a:avLst/>
            <a:gdLst>
              <a:gd name="connsiteX0" fmla="*/ 0 w 1720850"/>
              <a:gd name="connsiteY0" fmla="*/ 95250 h 250825"/>
              <a:gd name="connsiteX1" fmla="*/ 584200 w 1720850"/>
              <a:gd name="connsiteY1" fmla="*/ 234950 h 250825"/>
              <a:gd name="connsiteX2" fmla="*/ 1720850 w 1720850"/>
              <a:gd name="connsiteY2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850" h="250825">
                <a:moveTo>
                  <a:pt x="0" y="95250"/>
                </a:moveTo>
                <a:cubicBezTo>
                  <a:pt x="148696" y="173037"/>
                  <a:pt x="297392" y="250825"/>
                  <a:pt x="584200" y="234950"/>
                </a:cubicBezTo>
                <a:cubicBezTo>
                  <a:pt x="871008" y="219075"/>
                  <a:pt x="1295929" y="109537"/>
                  <a:pt x="1720850" y="0"/>
                </a:cubicBezTo>
              </a:path>
            </a:pathLst>
          </a:custGeom>
          <a:ln w="28575">
            <a:solidFill>
              <a:srgbClr val="3BFF2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796" name="Picture 4" descr="F:\Dropbox\TCSVT\TCSVT_XuEtAl\Figures\V_Experiment\ExampleFrames\17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00426" y="2143115"/>
            <a:ext cx="1800000" cy="1368000"/>
          </a:xfrm>
          <a:prstGeom prst="rect">
            <a:avLst/>
          </a:prstGeom>
          <a:noFill/>
        </p:spPr>
      </p:pic>
      <p:cxnSp>
        <p:nvCxnSpPr>
          <p:cNvPr id="58" name="直接箭头连接符 57"/>
          <p:cNvCxnSpPr/>
          <p:nvPr/>
        </p:nvCxnSpPr>
        <p:spPr>
          <a:xfrm>
            <a:off x="7579464" y="2505068"/>
            <a:ext cx="892975" cy="8445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rot="10800000">
            <a:off x="7877123" y="2505068"/>
            <a:ext cx="714380" cy="30162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任意多边形 64"/>
          <p:cNvSpPr/>
          <p:nvPr/>
        </p:nvSpPr>
        <p:spPr>
          <a:xfrm>
            <a:off x="7087321" y="2647172"/>
            <a:ext cx="485952" cy="734624"/>
          </a:xfrm>
          <a:custGeom>
            <a:avLst/>
            <a:gdLst>
              <a:gd name="connsiteX0" fmla="*/ 533400 w 583142"/>
              <a:gd name="connsiteY0" fmla="*/ 0 h 869950"/>
              <a:gd name="connsiteX1" fmla="*/ 565150 w 583142"/>
              <a:gd name="connsiteY1" fmla="*/ 273050 h 869950"/>
              <a:gd name="connsiteX2" fmla="*/ 488950 w 583142"/>
              <a:gd name="connsiteY2" fmla="*/ 552450 h 869950"/>
              <a:gd name="connsiteX3" fmla="*/ 0 w 583142"/>
              <a:gd name="connsiteY3" fmla="*/ 869950 h 8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142" h="869950">
                <a:moveTo>
                  <a:pt x="533400" y="0"/>
                </a:moveTo>
                <a:cubicBezTo>
                  <a:pt x="552979" y="90487"/>
                  <a:pt x="572558" y="180975"/>
                  <a:pt x="565150" y="273050"/>
                </a:cubicBezTo>
                <a:cubicBezTo>
                  <a:pt x="557742" y="365125"/>
                  <a:pt x="583142" y="452967"/>
                  <a:pt x="488950" y="552450"/>
                </a:cubicBezTo>
                <a:cubicBezTo>
                  <a:pt x="394758" y="651933"/>
                  <a:pt x="197379" y="760941"/>
                  <a:pt x="0" y="869950"/>
                </a:cubicBezTo>
              </a:path>
            </a:pathLst>
          </a:cu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71"/>
          <p:cNvSpPr/>
          <p:nvPr/>
        </p:nvSpPr>
        <p:spPr>
          <a:xfrm>
            <a:off x="7162743" y="3108322"/>
            <a:ext cx="1434042" cy="211808"/>
          </a:xfrm>
          <a:custGeom>
            <a:avLst/>
            <a:gdLst>
              <a:gd name="connsiteX0" fmla="*/ 0 w 1720850"/>
              <a:gd name="connsiteY0" fmla="*/ 95250 h 250825"/>
              <a:gd name="connsiteX1" fmla="*/ 584200 w 1720850"/>
              <a:gd name="connsiteY1" fmla="*/ 234950 h 250825"/>
              <a:gd name="connsiteX2" fmla="*/ 1720850 w 1720850"/>
              <a:gd name="connsiteY2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850" h="250825">
                <a:moveTo>
                  <a:pt x="0" y="95250"/>
                </a:moveTo>
                <a:cubicBezTo>
                  <a:pt x="148696" y="173037"/>
                  <a:pt x="297392" y="250825"/>
                  <a:pt x="584200" y="234950"/>
                </a:cubicBezTo>
                <a:cubicBezTo>
                  <a:pt x="871008" y="219075"/>
                  <a:pt x="1295929" y="109537"/>
                  <a:pt x="1720850" y="0"/>
                </a:cubicBezTo>
              </a:path>
            </a:pathLst>
          </a:custGeom>
          <a:ln w="28575">
            <a:solidFill>
              <a:srgbClr val="3BFF2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左大括号 72"/>
          <p:cNvSpPr/>
          <p:nvPr/>
        </p:nvSpPr>
        <p:spPr>
          <a:xfrm rot="16200000">
            <a:off x="1431905" y="2742151"/>
            <a:ext cx="326481" cy="1904472"/>
          </a:xfrm>
          <a:prstGeom prst="leftBrace">
            <a:avLst>
              <a:gd name="adj1" fmla="val 12526"/>
              <a:gd name="adj2" fmla="val 505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左大括号 73"/>
          <p:cNvSpPr/>
          <p:nvPr/>
        </p:nvSpPr>
        <p:spPr>
          <a:xfrm rot="16200000">
            <a:off x="4146549" y="2742151"/>
            <a:ext cx="326481" cy="1904472"/>
          </a:xfrm>
          <a:prstGeom prst="leftBrace">
            <a:avLst>
              <a:gd name="adj1" fmla="val 12526"/>
              <a:gd name="adj2" fmla="val 502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左大括号 74"/>
          <p:cNvSpPr/>
          <p:nvPr/>
        </p:nvSpPr>
        <p:spPr>
          <a:xfrm rot="16200000">
            <a:off x="6833986" y="2769358"/>
            <a:ext cx="326481" cy="1850058"/>
          </a:xfrm>
          <a:prstGeom prst="leftBrace">
            <a:avLst>
              <a:gd name="adj1" fmla="val 12526"/>
              <a:gd name="adj2" fmla="val 778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0" y="3854240"/>
            <a:ext cx="121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Relatedness:</a:t>
            </a:r>
            <a:endParaRPr lang="zh-CN" alt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1249494" y="3854239"/>
            <a:ext cx="1822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(6+6)/(6+7)=0.92</a:t>
            </a:r>
            <a:endParaRPr lang="zh-CN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24260" y="3854239"/>
            <a:ext cx="1747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(3+3)/(7+5)=0.5</a:t>
            </a:r>
            <a:endParaRPr lang="zh-CN" alt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500826" y="3854239"/>
            <a:ext cx="192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(4+4)/(5+4)=0.89</a:t>
            </a:r>
            <a:endParaRPr lang="zh-CN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85720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#Activities=6</a:t>
            </a:r>
            <a:endParaRPr lang="zh-CN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643174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#Activities=7</a:t>
            </a:r>
            <a:endParaRPr lang="zh-CN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857752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#Activities=5</a:t>
            </a:r>
            <a:endParaRPr lang="zh-CN" alt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143768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#Activities=4</a:t>
            </a:r>
            <a:endParaRPr lang="zh-CN" altLang="en-US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Scene Relatedness Measure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Scene Level Clustering</a:t>
            </a:r>
          </a:p>
          <a:p>
            <a:r>
              <a:rPr lang="en-US" altLang="zh-CN" sz="1400" dirty="0" smtClean="0"/>
              <a:t>Spectral clustering is used to cluster scenes</a:t>
            </a:r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Level Clustering</a:t>
            </a:r>
            <a:endParaRPr lang="zh-CN" altLang="en-US" dirty="0"/>
          </a:p>
        </p:txBody>
      </p:sp>
      <p:grpSp>
        <p:nvGrpSpPr>
          <p:cNvPr id="4" name="组合 51"/>
          <p:cNvGrpSpPr/>
          <p:nvPr/>
        </p:nvGrpSpPr>
        <p:grpSpPr>
          <a:xfrm>
            <a:off x="83336" y="2143115"/>
            <a:ext cx="1800000" cy="1368000"/>
            <a:chOff x="285720" y="2000240"/>
            <a:chExt cx="2160000" cy="1620000"/>
          </a:xfrm>
        </p:grpSpPr>
        <p:pic>
          <p:nvPicPr>
            <p:cNvPr id="33795" name="Picture 3" descr="F:\Dropbox\TCSVT\TCSVT_XuEtAl\Figures\V_Experiment\ExampleFrames\176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720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19" name="直接箭头连接符 18"/>
            <p:cNvCxnSpPr/>
            <p:nvPr/>
          </p:nvCxnSpPr>
          <p:spPr>
            <a:xfrm rot="16200000" flipV="1">
              <a:off x="1643042" y="2500306"/>
              <a:ext cx="571504" cy="571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10800000" flipV="1">
              <a:off x="500034" y="2928934"/>
              <a:ext cx="1857388" cy="7143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571472" y="3357562"/>
              <a:ext cx="1785950" cy="7143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rot="5400000">
              <a:off x="250001" y="2678901"/>
              <a:ext cx="1000132" cy="357190"/>
            </a:xfrm>
            <a:prstGeom prst="straightConnector1">
              <a:avLst/>
            </a:prstGeom>
            <a:ln w="28575">
              <a:solidFill>
                <a:srgbClr val="FC9204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rot="16200000" flipV="1">
              <a:off x="1178695" y="2750339"/>
              <a:ext cx="1071570" cy="57150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3795" idx="2"/>
            </p:cNvCxnSpPr>
            <p:nvPr/>
          </p:nvCxnSpPr>
          <p:spPr>
            <a:xfrm rot="16200000" flipH="1">
              <a:off x="730100" y="2984620"/>
              <a:ext cx="1048496" cy="22274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组合 50"/>
          <p:cNvGrpSpPr/>
          <p:nvPr/>
        </p:nvGrpSpPr>
        <p:grpSpPr>
          <a:xfrm>
            <a:off x="2356290" y="2143115"/>
            <a:ext cx="1800000" cy="1368000"/>
            <a:chOff x="2857488" y="2000240"/>
            <a:chExt cx="2160000" cy="1620000"/>
          </a:xfrm>
        </p:grpSpPr>
        <p:pic>
          <p:nvPicPr>
            <p:cNvPr id="33797" name="Picture 5" descr="F:\Dropbox\TCSVT\TCSVT_XuEtAl\Figures\V_Experiment\ExampleFrames\116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488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20" name="直接箭头连接符 19"/>
            <p:cNvCxnSpPr/>
            <p:nvPr/>
          </p:nvCxnSpPr>
          <p:spPr>
            <a:xfrm rot="16200000" flipV="1">
              <a:off x="4143372" y="2500306"/>
              <a:ext cx="571504" cy="571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rot="10800000" flipV="1">
              <a:off x="3000364" y="3000372"/>
              <a:ext cx="1857388" cy="7143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3071802" y="3357562"/>
              <a:ext cx="1785950" cy="7143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rot="5400000">
              <a:off x="3000364" y="2786058"/>
              <a:ext cx="928694" cy="500066"/>
            </a:xfrm>
            <a:prstGeom prst="straightConnector1">
              <a:avLst/>
            </a:prstGeom>
            <a:ln w="28575">
              <a:solidFill>
                <a:srgbClr val="FC9204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任意多边形 38"/>
            <p:cNvSpPr/>
            <p:nvPr/>
          </p:nvSpPr>
          <p:spPr>
            <a:xfrm>
              <a:off x="3149600" y="2641600"/>
              <a:ext cx="1130300" cy="711200"/>
            </a:xfrm>
            <a:custGeom>
              <a:avLst/>
              <a:gdLst>
                <a:gd name="connsiteX0" fmla="*/ 0 w 1130300"/>
                <a:gd name="connsiteY0" fmla="*/ 711200 h 711200"/>
                <a:gd name="connsiteX1" fmla="*/ 647700 w 1130300"/>
                <a:gd name="connsiteY1" fmla="*/ 596900 h 711200"/>
                <a:gd name="connsiteX2" fmla="*/ 1028700 w 1130300"/>
                <a:gd name="connsiteY2" fmla="*/ 393700 h 711200"/>
                <a:gd name="connsiteX3" fmla="*/ 1130300 w 1130300"/>
                <a:gd name="connsiteY3" fmla="*/ 215900 h 711200"/>
                <a:gd name="connsiteX4" fmla="*/ 1028700 w 1130300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300" h="711200">
                  <a:moveTo>
                    <a:pt x="0" y="711200"/>
                  </a:moveTo>
                  <a:cubicBezTo>
                    <a:pt x="238125" y="680508"/>
                    <a:pt x="476250" y="649817"/>
                    <a:pt x="647700" y="596900"/>
                  </a:cubicBezTo>
                  <a:cubicBezTo>
                    <a:pt x="819150" y="543983"/>
                    <a:pt x="948267" y="457200"/>
                    <a:pt x="1028700" y="393700"/>
                  </a:cubicBezTo>
                  <a:cubicBezTo>
                    <a:pt x="1109133" y="330200"/>
                    <a:pt x="1130300" y="281517"/>
                    <a:pt x="1130300" y="215900"/>
                  </a:cubicBezTo>
                  <a:cubicBezTo>
                    <a:pt x="1130300" y="150283"/>
                    <a:pt x="1079500" y="75141"/>
                    <a:pt x="1028700" y="0"/>
                  </a:cubicBezTo>
                </a:path>
              </a:pathLst>
            </a:cu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>
            <a:xfrm rot="16200000" flipV="1">
              <a:off x="3929058" y="2643182"/>
              <a:ext cx="1000132" cy="714380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rot="16200000" flipH="1">
              <a:off x="3623339" y="2948901"/>
              <a:ext cx="977058" cy="22274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组合 80"/>
          <p:cNvGrpSpPr/>
          <p:nvPr/>
        </p:nvGrpSpPr>
        <p:grpSpPr>
          <a:xfrm>
            <a:off x="4627792" y="2143115"/>
            <a:ext cx="1800000" cy="1368000"/>
            <a:chOff x="4627792" y="2000240"/>
            <a:chExt cx="2160000" cy="1620000"/>
          </a:xfrm>
        </p:grpSpPr>
        <p:pic>
          <p:nvPicPr>
            <p:cNvPr id="33798" name="Picture 6" descr="F:\Dropbox\TCSVT\TCSVT_XuEtAl\Figures\V_Experiment\ExampleFrames\130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27792" y="2000240"/>
              <a:ext cx="2160000" cy="1620000"/>
            </a:xfrm>
            <a:prstGeom prst="rect">
              <a:avLst/>
            </a:prstGeom>
            <a:noFill/>
          </p:spPr>
        </p:pic>
        <p:sp>
          <p:nvSpPr>
            <p:cNvPr id="53" name="任意多边形 52"/>
            <p:cNvSpPr/>
            <p:nvPr/>
          </p:nvSpPr>
          <p:spPr>
            <a:xfrm>
              <a:off x="4787900" y="2381250"/>
              <a:ext cx="605367" cy="742950"/>
            </a:xfrm>
            <a:custGeom>
              <a:avLst/>
              <a:gdLst>
                <a:gd name="connsiteX0" fmla="*/ 552450 w 605367"/>
                <a:gd name="connsiteY0" fmla="*/ 0 h 742950"/>
                <a:gd name="connsiteX1" fmla="*/ 596900 w 605367"/>
                <a:gd name="connsiteY1" fmla="*/ 203200 h 742950"/>
                <a:gd name="connsiteX2" fmla="*/ 501650 w 605367"/>
                <a:gd name="connsiteY2" fmla="*/ 368300 h 742950"/>
                <a:gd name="connsiteX3" fmla="*/ 247650 w 605367"/>
                <a:gd name="connsiteY3" fmla="*/ 590550 h 742950"/>
                <a:gd name="connsiteX4" fmla="*/ 0 w 605367"/>
                <a:gd name="connsiteY4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367" h="742950">
                  <a:moveTo>
                    <a:pt x="552450" y="0"/>
                  </a:moveTo>
                  <a:cubicBezTo>
                    <a:pt x="578908" y="70908"/>
                    <a:pt x="605367" y="141817"/>
                    <a:pt x="596900" y="203200"/>
                  </a:cubicBezTo>
                  <a:cubicBezTo>
                    <a:pt x="588433" y="264583"/>
                    <a:pt x="559858" y="303742"/>
                    <a:pt x="501650" y="368300"/>
                  </a:cubicBezTo>
                  <a:cubicBezTo>
                    <a:pt x="443442" y="432858"/>
                    <a:pt x="331258" y="528108"/>
                    <a:pt x="247650" y="590550"/>
                  </a:cubicBezTo>
                  <a:cubicBezTo>
                    <a:pt x="164042" y="652992"/>
                    <a:pt x="82021" y="697971"/>
                    <a:pt x="0" y="742950"/>
                  </a:cubicBezTo>
                </a:path>
              </a:pathLst>
            </a:cu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rot="16200000" flipH="1">
              <a:off x="5393537" y="2321711"/>
              <a:ext cx="1143008" cy="9286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rot="10800000">
              <a:off x="5786446" y="2143116"/>
              <a:ext cx="714380" cy="500066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rot="10800000" flipV="1">
              <a:off x="5143504" y="3143248"/>
              <a:ext cx="1571636" cy="35719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任意多边形 70"/>
            <p:cNvSpPr/>
            <p:nvPr/>
          </p:nvSpPr>
          <p:spPr>
            <a:xfrm>
              <a:off x="4946650" y="2603500"/>
              <a:ext cx="1720850" cy="250825"/>
            </a:xfrm>
            <a:custGeom>
              <a:avLst/>
              <a:gdLst>
                <a:gd name="connsiteX0" fmla="*/ 0 w 1720850"/>
                <a:gd name="connsiteY0" fmla="*/ 95250 h 250825"/>
                <a:gd name="connsiteX1" fmla="*/ 584200 w 1720850"/>
                <a:gd name="connsiteY1" fmla="*/ 234950 h 250825"/>
                <a:gd name="connsiteX2" fmla="*/ 1720850 w 1720850"/>
                <a:gd name="connsiteY2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850" h="250825">
                  <a:moveTo>
                    <a:pt x="0" y="95250"/>
                  </a:moveTo>
                  <a:cubicBezTo>
                    <a:pt x="148696" y="173037"/>
                    <a:pt x="297392" y="250825"/>
                    <a:pt x="584200" y="234950"/>
                  </a:cubicBezTo>
                  <a:cubicBezTo>
                    <a:pt x="871008" y="219075"/>
                    <a:pt x="1295929" y="109537"/>
                    <a:pt x="1720850" y="0"/>
                  </a:cubicBezTo>
                </a:path>
              </a:pathLst>
            </a:custGeom>
            <a:ln w="28575">
              <a:solidFill>
                <a:srgbClr val="3BFF2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79"/>
          <p:cNvGrpSpPr/>
          <p:nvPr/>
        </p:nvGrpSpPr>
        <p:grpSpPr>
          <a:xfrm>
            <a:off x="6900426" y="2143115"/>
            <a:ext cx="1800000" cy="1368000"/>
            <a:chOff x="6900426" y="2000240"/>
            <a:chExt cx="2160000" cy="1620000"/>
          </a:xfrm>
        </p:grpSpPr>
        <p:pic>
          <p:nvPicPr>
            <p:cNvPr id="33796" name="Picture 4" descr="F:\Dropbox\TCSVT\TCSVT_XuEtAl\Figures\V_Experiment\ExampleFrames\178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00426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58" name="直接箭头连接符 57"/>
            <p:cNvCxnSpPr/>
            <p:nvPr/>
          </p:nvCxnSpPr>
          <p:spPr>
            <a:xfrm>
              <a:off x="7715272" y="2428868"/>
              <a:ext cx="1071570" cy="10001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rot="10800000">
              <a:off x="8072462" y="2428868"/>
              <a:ext cx="857256" cy="35719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任意多边形 64"/>
            <p:cNvSpPr/>
            <p:nvPr/>
          </p:nvSpPr>
          <p:spPr>
            <a:xfrm>
              <a:off x="7124700" y="2597150"/>
              <a:ext cx="583142" cy="869950"/>
            </a:xfrm>
            <a:custGeom>
              <a:avLst/>
              <a:gdLst>
                <a:gd name="connsiteX0" fmla="*/ 533400 w 583142"/>
                <a:gd name="connsiteY0" fmla="*/ 0 h 869950"/>
                <a:gd name="connsiteX1" fmla="*/ 565150 w 583142"/>
                <a:gd name="connsiteY1" fmla="*/ 273050 h 869950"/>
                <a:gd name="connsiteX2" fmla="*/ 488950 w 583142"/>
                <a:gd name="connsiteY2" fmla="*/ 552450 h 869950"/>
                <a:gd name="connsiteX3" fmla="*/ 0 w 583142"/>
                <a:gd name="connsiteY3" fmla="*/ 86995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142" h="869950">
                  <a:moveTo>
                    <a:pt x="533400" y="0"/>
                  </a:moveTo>
                  <a:cubicBezTo>
                    <a:pt x="552979" y="90487"/>
                    <a:pt x="572558" y="180975"/>
                    <a:pt x="565150" y="273050"/>
                  </a:cubicBezTo>
                  <a:cubicBezTo>
                    <a:pt x="557742" y="365125"/>
                    <a:pt x="583142" y="452967"/>
                    <a:pt x="488950" y="552450"/>
                  </a:cubicBezTo>
                  <a:cubicBezTo>
                    <a:pt x="394758" y="651933"/>
                    <a:pt x="197379" y="760941"/>
                    <a:pt x="0" y="869950"/>
                  </a:cubicBezTo>
                </a:path>
              </a:pathLst>
            </a:cu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7215206" y="3143248"/>
              <a:ext cx="1720850" cy="250825"/>
            </a:xfrm>
            <a:custGeom>
              <a:avLst/>
              <a:gdLst>
                <a:gd name="connsiteX0" fmla="*/ 0 w 1720850"/>
                <a:gd name="connsiteY0" fmla="*/ 95250 h 250825"/>
                <a:gd name="connsiteX1" fmla="*/ 584200 w 1720850"/>
                <a:gd name="connsiteY1" fmla="*/ 234950 h 250825"/>
                <a:gd name="connsiteX2" fmla="*/ 1720850 w 1720850"/>
                <a:gd name="connsiteY2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850" h="250825">
                  <a:moveTo>
                    <a:pt x="0" y="95250"/>
                  </a:moveTo>
                  <a:cubicBezTo>
                    <a:pt x="148696" y="173037"/>
                    <a:pt x="297392" y="250825"/>
                    <a:pt x="584200" y="234950"/>
                  </a:cubicBezTo>
                  <a:cubicBezTo>
                    <a:pt x="871008" y="219075"/>
                    <a:pt x="1295929" y="109537"/>
                    <a:pt x="1720850" y="0"/>
                  </a:cubicBezTo>
                </a:path>
              </a:pathLst>
            </a:custGeom>
            <a:ln w="28575">
              <a:solidFill>
                <a:srgbClr val="3BFF2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左大括号 72"/>
          <p:cNvSpPr/>
          <p:nvPr/>
        </p:nvSpPr>
        <p:spPr>
          <a:xfrm rot="16200000">
            <a:off x="1431905" y="2742151"/>
            <a:ext cx="326481" cy="1904472"/>
          </a:xfrm>
          <a:prstGeom prst="leftBrace">
            <a:avLst>
              <a:gd name="adj1" fmla="val 12526"/>
              <a:gd name="adj2" fmla="val 505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左大括号 73"/>
          <p:cNvSpPr/>
          <p:nvPr/>
        </p:nvSpPr>
        <p:spPr>
          <a:xfrm rot="16200000">
            <a:off x="4146549" y="2742151"/>
            <a:ext cx="326481" cy="1904472"/>
          </a:xfrm>
          <a:prstGeom prst="leftBrace">
            <a:avLst>
              <a:gd name="adj1" fmla="val 12526"/>
              <a:gd name="adj2" fmla="val 502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左大括号 74"/>
          <p:cNvSpPr/>
          <p:nvPr/>
        </p:nvSpPr>
        <p:spPr>
          <a:xfrm rot="16200000">
            <a:off x="6833986" y="2769358"/>
            <a:ext cx="326481" cy="1850058"/>
          </a:xfrm>
          <a:prstGeom prst="leftBrace">
            <a:avLst>
              <a:gd name="adj1" fmla="val 12526"/>
              <a:gd name="adj2" fmla="val 778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0" y="3854240"/>
            <a:ext cx="121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Relatedness:</a:t>
            </a:r>
            <a:endParaRPr lang="zh-CN" alt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1249494" y="3854239"/>
            <a:ext cx="1822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(6+6)/(6+7)=0.92</a:t>
            </a:r>
            <a:endParaRPr lang="zh-CN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24260" y="3854239"/>
            <a:ext cx="1747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(3+3)/(7+5)=0.5</a:t>
            </a:r>
            <a:endParaRPr lang="zh-CN" alt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500826" y="3854239"/>
            <a:ext cx="192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(4+4)/(5+4)=0.89</a:t>
            </a:r>
            <a:endParaRPr lang="zh-CN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85720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#Activities=6</a:t>
            </a:r>
            <a:endParaRPr lang="zh-CN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643174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#Activities=7</a:t>
            </a:r>
            <a:endParaRPr lang="zh-CN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857752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#Activities=5</a:t>
            </a:r>
            <a:endParaRPr lang="zh-CN" alt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143768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#Activities=4</a:t>
            </a:r>
            <a:endParaRPr lang="zh-CN" altLang="en-US" sz="1200" dirty="0"/>
          </a:p>
        </p:txBody>
      </p:sp>
      <p:pic>
        <p:nvPicPr>
          <p:cNvPr id="33799" name="Picture 7" descr="F:\Dropbox\TCSVT\TCSVT_XuEtAl\Figures\I_Introduction\Figure1\SceneSimilarity_Aligned-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2066" y="4357694"/>
            <a:ext cx="2857520" cy="2328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7158" y="142873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A single Shared Topic Basis is learned per scene cluster</a:t>
            </a: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A Shared Topic Basis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-2428924" y="9286916"/>
            <a:ext cx="8792988" cy="1659875"/>
            <a:chOff x="-13124967" y="3085746"/>
            <a:chExt cx="9793088" cy="1848666"/>
          </a:xfrm>
        </p:grpSpPr>
        <p:sp>
          <p:nvSpPr>
            <p:cNvPr id="7" name="Rounded Rectangle 5"/>
            <p:cNvSpPr/>
            <p:nvPr/>
          </p:nvSpPr>
          <p:spPr>
            <a:xfrm>
              <a:off x="-13124967" y="3093934"/>
              <a:ext cx="9793088" cy="1840478"/>
            </a:xfrm>
            <a:prstGeom prst="roundRect">
              <a:avLst>
                <a:gd name="adj" fmla="val 468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2" descr="C:\Users\xx302\Dropbox\PatternRecognition2014\PR_XuEtAl\Figures\V_Experiment\BehaviourProfiling\STB\STB_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3110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3" descr="C:\Users\xx302\Dropbox\PatternRecognition2014\PR_XuEtAl\Figures\V_Experiment\BehaviourProfiling\STB\STB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6336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C:\Users\xx302\Dropbox\PatternRecognition2014\PR_XuEtAl\Figures\V_Experiment\BehaviourProfiling\STB\STB_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9562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5" descr="C:\Users\xx302\Dropbox\PatternRecognition2014\PR_XuEtAl\Figures\V_Experiment\BehaviourProfiling\STB\STB_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88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C:\Users\xx302\Dropbox\PatternRecognition2014\PR_XuEtAl\Figures\V_Experiment\BehaviourProfiling\STB\STB_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6014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7" descr="C:\Users\xx302\Dropbox\PatternRecognition2014\PR_XuEtAl\Figures\V_Experiment\BehaviourProfiling\STB\STB_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9240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8" descr="C:\Users\xx302\Dropbox\PatternRecognition2014\PR_XuEtAl\Figures\V_Experiment\BehaviourProfiling\STB\STB_7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2466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9" descr="C:\Users\xx302\Dropbox\PatternRecognition2014\PR_XuEtAl\Figures\V_Experiment\BehaviourProfiling\STB\STB_8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5692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0" descr="C:\Users\xx302\Dropbox\PatternRecognition2014\PR_XuEtAl\Figures\V_Experiment\BehaviourProfiling\STB\STB_9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8918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1" descr="C:\Users\xx302\Dropbox\PatternRecognition2014\PR_XuEtAl\Figures\V_Experiment\BehaviourProfiling\STB\STB_10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1451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2" descr="C:\Users\xx302\Dropbox\PatternRecognition2014\PR_XuEtAl\Figures\V_Experiment\BehaviourProfiling\STB\STB_1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3110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3" descr="C:\Users\xx302\Dropbox\PatternRecognition2014\PR_XuEtAl\Figures\V_Experiment\BehaviourProfiling\STB\STB_12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6336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4" descr="C:\Users\xx302\Dropbox\PatternRecognition2014\PR_XuEtAl\Figures\V_Experiment\BehaviourProfiling\STB\STB_13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9562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5" descr="C:\Users\xx302\Dropbox\PatternRecognition2014\PR_XuEtAl\Figures\V_Experiment\BehaviourProfiling\STB\STB_14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88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6" descr="C:\Users\xx302\Dropbox\PatternRecognition2014\PR_XuEtAl\Figures\V_Experiment\BehaviourProfiling\STB\STB_1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6014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7" descr="C:\Users\xx302\Dropbox\PatternRecognition2014\PR_XuEtAl\Figures\V_Experiment\BehaviourProfiling\STB\STB_16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9240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8" descr="C:\Users\xx302\Dropbox\PatternRecognition2014\PR_XuEtAl\Figures\V_Experiment\BehaviourProfiling\STB\STB_17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2466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9" descr="C:\Users\xx302\Dropbox\PatternRecognition2014\PR_XuEtAl\Figures\V_Experiment\BehaviourProfiling\STB\STB_18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5692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0" descr="C:\Users\xx302\Dropbox\PatternRecognition2014\PR_XuEtAl\Figures\V_Experiment\BehaviourProfiling\STB\STB_19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8918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1" descr="C:\Users\xx302\Dropbox\PatternRecognition2014\PR_XuEtAl\Figures\V_Experiment\BehaviourProfiling\STB\STB_20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1451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-12968035" y="3085746"/>
              <a:ext cx="1754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 Topics 1-20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7" name="Picture 67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03185" y="3118063"/>
              <a:ext cx="274217" cy="27421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140"/>
          <p:cNvSpPr/>
          <p:nvPr/>
        </p:nvSpPr>
        <p:spPr>
          <a:xfrm>
            <a:off x="420330" y="1445652"/>
            <a:ext cx="8064896" cy="3328334"/>
          </a:xfrm>
          <a:prstGeom prst="roundRect">
            <a:avLst>
              <a:gd name="adj" fmla="val 3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20330" y="1775152"/>
            <a:ext cx="893193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Scene level</a:t>
            </a:r>
          </a:p>
          <a:p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</a:p>
          <a:p>
            <a:r>
              <a:rPr lang="en-GB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= 1 … C</a:t>
            </a:r>
          </a:p>
        </p:txBody>
      </p:sp>
      <p:sp>
        <p:nvSpPr>
          <p:cNvPr id="39" name="Rounded Rectangle 143"/>
          <p:cNvSpPr/>
          <p:nvPr/>
        </p:nvSpPr>
        <p:spPr>
          <a:xfrm>
            <a:off x="420330" y="4878586"/>
            <a:ext cx="8064896" cy="1908000"/>
          </a:xfrm>
          <a:prstGeom prst="roundRect">
            <a:avLst>
              <a:gd name="adj" fmla="val 41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144" descr="C:\Users\xx302\Dropbox\PatternRecognition2014\PR_XuEtAl\Figures\V_Experiment\CTB\TopicCluster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07" y="5012787"/>
            <a:ext cx="1295999" cy="97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5" descr="C:\Users\xx302\Dropbox\PatternRecognition2014\PR_XuEtAl\Figures\V_Experiment\CTB\TopicCluster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84" y="5012787"/>
            <a:ext cx="1944000" cy="97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5" descr="C:\Users\xx302\Dropbox\PatternRecognition2014\PR_XuEtAl\Figures\V_Experiment\CTB\TopicCluster_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61" y="5012787"/>
            <a:ext cx="720000" cy="54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7" descr="C:\Users\xx302\Dropbox\PatternRecognition2014\PR_XuEtAl\Figures\V_Experiment\CTB\TopicCluster_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51" y="5012787"/>
            <a:ext cx="720000" cy="54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0" descr="C:\Users\xx302\Dropbox\PatternRecognition2014\PR_XuEtAl\Figures\V_Experiment\CTB\TopicCluster_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329" y="5012787"/>
            <a:ext cx="1944000" cy="97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152"/>
          <p:cNvCxnSpPr/>
          <p:nvPr/>
        </p:nvCxnSpPr>
        <p:spPr>
          <a:xfrm>
            <a:off x="420330" y="6032322"/>
            <a:ext cx="806489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076416" y="5044088"/>
            <a:ext cx="46679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 smtClean="0"/>
              <a:t>……</a:t>
            </a:r>
            <a:endParaRPr lang="en-GB" sz="1600" i="1" dirty="0"/>
          </a:p>
        </p:txBody>
      </p:sp>
      <p:pic>
        <p:nvPicPr>
          <p:cNvPr id="50" name="Picture 34" descr="C:\Users\xx302\Dropbox\PatternRecognition2014\PR_XuEtAl\Figures\V_Experiment\CTB\CommonTopicBasis\CommonTopic_1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34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6" descr="C:\Users\xx302\Dropbox\PatternRecognition2014\PR_XuEtAl\Figures\V_Experiment\CTB\CommonTopicBasis\CommonTopic_1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51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57" descr="C:\Users\xx302\Dropbox\PatternRecognition2014\PR_XuEtAl\Figures\V_Experiment\CTB\CommonTopicBasis\CommonTopic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484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8" descr="C:\Users\xx302\Dropbox\PatternRecognition2014\PR_XuEtAl\Figures\V_Experiment\CTB\CommonTopicBasis\CommonTopic_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06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1" descr="C:\Users\xx302\Dropbox\PatternRecognition2014\PR_XuEtAl\Figures\V_Experiment\CTB\CommonTopicBasis\CommonTopic_1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29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160"/>
          <p:cNvCxnSpPr>
            <a:stCxn id="43" idx="2"/>
            <a:endCxn id="50" idx="0"/>
          </p:cNvCxnSpPr>
          <p:nvPr/>
        </p:nvCxnSpPr>
        <p:spPr>
          <a:xfrm flipH="1">
            <a:off x="1781534" y="5552787"/>
            <a:ext cx="1527" cy="584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161"/>
          <p:cNvCxnSpPr>
            <a:stCxn id="41" idx="2"/>
            <a:endCxn id="52" idx="0"/>
          </p:cNvCxnSpPr>
          <p:nvPr/>
        </p:nvCxnSpPr>
        <p:spPr>
          <a:xfrm>
            <a:off x="3139484" y="5984787"/>
            <a:ext cx="0" cy="152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162"/>
          <p:cNvCxnSpPr>
            <a:stCxn id="40" idx="2"/>
            <a:endCxn id="53" idx="0"/>
          </p:cNvCxnSpPr>
          <p:nvPr/>
        </p:nvCxnSpPr>
        <p:spPr>
          <a:xfrm flipH="1">
            <a:off x="4783906" y="5984787"/>
            <a:ext cx="1" cy="152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163"/>
          <p:cNvCxnSpPr>
            <a:stCxn id="47" idx="2"/>
            <a:endCxn id="54" idx="0"/>
          </p:cNvCxnSpPr>
          <p:nvPr/>
        </p:nvCxnSpPr>
        <p:spPr>
          <a:xfrm>
            <a:off x="6428329" y="5984787"/>
            <a:ext cx="0" cy="152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164"/>
          <p:cNvCxnSpPr>
            <a:stCxn id="45" idx="2"/>
            <a:endCxn id="51" idx="0"/>
          </p:cNvCxnSpPr>
          <p:nvPr/>
        </p:nvCxnSpPr>
        <p:spPr>
          <a:xfrm>
            <a:off x="7784751" y="5552787"/>
            <a:ext cx="0" cy="584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组合 103"/>
          <p:cNvGrpSpPr/>
          <p:nvPr/>
        </p:nvGrpSpPr>
        <p:grpSpPr>
          <a:xfrm>
            <a:off x="1486914" y="1523077"/>
            <a:ext cx="4296813" cy="894020"/>
            <a:chOff x="1059464" y="3421476"/>
            <a:chExt cx="4296813" cy="894020"/>
          </a:xfrm>
        </p:grpSpPr>
        <p:sp>
          <p:nvSpPr>
            <p:cNvPr id="60" name="Rounded Rectangle 165"/>
            <p:cNvSpPr/>
            <p:nvPr/>
          </p:nvSpPr>
          <p:spPr>
            <a:xfrm>
              <a:off x="1059464" y="3421476"/>
              <a:ext cx="4296813" cy="894020"/>
            </a:xfrm>
            <a:prstGeom prst="roundRect">
              <a:avLst/>
            </a:prstGeom>
            <a:ln w="2857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1" name="Picture 72" descr="H:\ECCV2014\BackgroundFrame\116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73" y="3508004"/>
              <a:ext cx="963292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70" descr="H:\ECCV2014\BackgroundFrame\176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628" y="3508004"/>
              <a:ext cx="963292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73" descr="H:\ECCV2014\BackgroundFrame\127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683" y="3508004"/>
              <a:ext cx="963292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71" descr="H:\ECCV2014\BackgroundFrame\18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737" y="3508004"/>
              <a:ext cx="963292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104"/>
          <p:cNvGrpSpPr/>
          <p:nvPr/>
        </p:nvGrpSpPr>
        <p:grpSpPr>
          <a:xfrm>
            <a:off x="5888484" y="1530697"/>
            <a:ext cx="2146408" cy="886400"/>
            <a:chOff x="5461034" y="3429096"/>
            <a:chExt cx="2146408" cy="886400"/>
          </a:xfrm>
        </p:grpSpPr>
        <p:sp>
          <p:nvSpPr>
            <p:cNvPr id="69" name="Rounded Rectangle 174"/>
            <p:cNvSpPr/>
            <p:nvPr/>
          </p:nvSpPr>
          <p:spPr>
            <a:xfrm>
              <a:off x="5461034" y="3429096"/>
              <a:ext cx="2146408" cy="886400"/>
            </a:xfrm>
            <a:prstGeom prst="roundRect">
              <a:avLst/>
            </a:prstGeom>
            <a:ln w="2857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4" name="Picture 6" descr="C:\Users\xx302\Dropbox\PatternRecognition2014\PR_XuEtAl\Figures\V_Experiment\ExampleFrames\130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457" y="3514141"/>
              <a:ext cx="96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" descr="C:\Users\xx302\Dropbox\PatternRecognition2014\PR_XuEtAl\Figures\V_Experiment\ExampleFrames\178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173" y="3514141"/>
              <a:ext cx="96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8015975" y="1749918"/>
            <a:ext cx="46679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 smtClean="0"/>
              <a:t>……</a:t>
            </a:r>
            <a:endParaRPr lang="en-GB" sz="1600" i="1" dirty="0"/>
          </a:p>
        </p:txBody>
      </p:sp>
      <p:sp>
        <p:nvSpPr>
          <p:cNvPr id="79" name="TextBox 78"/>
          <p:cNvSpPr txBox="1"/>
          <p:nvPr/>
        </p:nvSpPr>
        <p:spPr>
          <a:xfrm>
            <a:off x="8086985" y="6187698"/>
            <a:ext cx="46679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 smtClean="0"/>
              <a:t>……</a:t>
            </a:r>
            <a:endParaRPr lang="en-GB" sz="1600" i="1" dirty="0"/>
          </a:p>
        </p:txBody>
      </p:sp>
      <p:grpSp>
        <p:nvGrpSpPr>
          <p:cNvPr id="28" name="组合 105"/>
          <p:cNvGrpSpPr/>
          <p:nvPr/>
        </p:nvGrpSpPr>
        <p:grpSpPr>
          <a:xfrm>
            <a:off x="1417034" y="2613871"/>
            <a:ext cx="1692000" cy="2088000"/>
            <a:chOff x="989584" y="4512270"/>
            <a:chExt cx="1692000" cy="2088000"/>
          </a:xfrm>
        </p:grpSpPr>
        <p:sp>
          <p:nvSpPr>
            <p:cNvPr id="72" name="Rectangular Callout 177"/>
            <p:cNvSpPr/>
            <p:nvPr/>
          </p:nvSpPr>
          <p:spPr>
            <a:xfrm>
              <a:off x="989584" y="4512270"/>
              <a:ext cx="1692000" cy="2088000"/>
            </a:xfrm>
            <a:prstGeom prst="wedgeRectCallout">
              <a:avLst>
                <a:gd name="adj1" fmla="val -9938"/>
                <a:gd name="adj2" fmla="val -6224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0" name="Picture 3" descr="C:\Users\xx302\Dropbox\PatternRecognition2014\PR_XuEtAl\Figures\LearningSTB\LocalTopics_176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84" y="4567352"/>
              <a:ext cx="1584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106"/>
          <p:cNvGrpSpPr/>
          <p:nvPr/>
        </p:nvGrpSpPr>
        <p:grpSpPr>
          <a:xfrm>
            <a:off x="3174245" y="2613872"/>
            <a:ext cx="1692000" cy="2088000"/>
            <a:chOff x="2746795" y="4512271"/>
            <a:chExt cx="1692000" cy="2088000"/>
          </a:xfrm>
        </p:grpSpPr>
        <p:sp>
          <p:nvSpPr>
            <p:cNvPr id="78" name="Rectangular Callout 183"/>
            <p:cNvSpPr/>
            <p:nvPr/>
          </p:nvSpPr>
          <p:spPr>
            <a:xfrm>
              <a:off x="2746795" y="4512271"/>
              <a:ext cx="1692000" cy="2088000"/>
            </a:xfrm>
            <a:prstGeom prst="wedgeRectCallout">
              <a:avLst>
                <a:gd name="adj1" fmla="val -51878"/>
                <a:gd name="adj2" fmla="val -63322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1" name="Picture 5" descr="C:\Users\xx302\Dropbox\PatternRecognition2014\PR_XuEtAl\Figures\LearningSTB\LocalTopics_116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6317" y="4571581"/>
              <a:ext cx="1584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组合 107"/>
          <p:cNvGrpSpPr/>
          <p:nvPr/>
        </p:nvGrpSpPr>
        <p:grpSpPr>
          <a:xfrm>
            <a:off x="4214146" y="2332986"/>
            <a:ext cx="2413300" cy="2367400"/>
            <a:chOff x="3786696" y="4231385"/>
            <a:chExt cx="2413300" cy="2367400"/>
          </a:xfrm>
        </p:grpSpPr>
        <p:sp>
          <p:nvSpPr>
            <p:cNvPr id="82" name="Rectangular Callout 79"/>
            <p:cNvSpPr/>
            <p:nvPr/>
          </p:nvSpPr>
          <p:spPr>
            <a:xfrm>
              <a:off x="3786696" y="4231385"/>
              <a:ext cx="2413300" cy="2367400"/>
            </a:xfrm>
            <a:custGeom>
              <a:avLst/>
              <a:gdLst>
                <a:gd name="connsiteX0" fmla="*/ 0 w 1692000"/>
                <a:gd name="connsiteY0" fmla="*/ 0 h 2088000"/>
                <a:gd name="connsiteX1" fmla="*/ 282000 w 1692000"/>
                <a:gd name="connsiteY1" fmla="*/ 0 h 2088000"/>
                <a:gd name="connsiteX2" fmla="*/ 282000 w 1692000"/>
                <a:gd name="connsiteY2" fmla="*/ 0 h 2088000"/>
                <a:gd name="connsiteX3" fmla="*/ 705000 w 1692000"/>
                <a:gd name="connsiteY3" fmla="*/ 0 h 2088000"/>
                <a:gd name="connsiteX4" fmla="*/ 1692000 w 1692000"/>
                <a:gd name="connsiteY4" fmla="*/ 0 h 2088000"/>
                <a:gd name="connsiteX5" fmla="*/ 1692000 w 1692000"/>
                <a:gd name="connsiteY5" fmla="*/ 348000 h 2088000"/>
                <a:gd name="connsiteX6" fmla="*/ 1692000 w 1692000"/>
                <a:gd name="connsiteY6" fmla="*/ 348000 h 2088000"/>
                <a:gd name="connsiteX7" fmla="*/ 1692000 w 1692000"/>
                <a:gd name="connsiteY7" fmla="*/ 870000 h 2088000"/>
                <a:gd name="connsiteX8" fmla="*/ 1692000 w 1692000"/>
                <a:gd name="connsiteY8" fmla="*/ 2088000 h 2088000"/>
                <a:gd name="connsiteX9" fmla="*/ 705000 w 1692000"/>
                <a:gd name="connsiteY9" fmla="*/ 2088000 h 2088000"/>
                <a:gd name="connsiteX10" fmla="*/ 282000 w 1692000"/>
                <a:gd name="connsiteY10" fmla="*/ 2088000 h 2088000"/>
                <a:gd name="connsiteX11" fmla="*/ 282000 w 1692000"/>
                <a:gd name="connsiteY11" fmla="*/ 2088000 h 2088000"/>
                <a:gd name="connsiteX12" fmla="*/ 0 w 1692000"/>
                <a:gd name="connsiteY12" fmla="*/ 2088000 h 2088000"/>
                <a:gd name="connsiteX13" fmla="*/ 0 w 1692000"/>
                <a:gd name="connsiteY13" fmla="*/ 870000 h 2088000"/>
                <a:gd name="connsiteX14" fmla="*/ -600085 w 1692000"/>
                <a:gd name="connsiteY14" fmla="*/ -203872 h 2088000"/>
                <a:gd name="connsiteX15" fmla="*/ 0 w 1692000"/>
                <a:gd name="connsiteY15" fmla="*/ 348000 h 2088000"/>
                <a:gd name="connsiteX16" fmla="*/ 0 w 1692000"/>
                <a:gd name="connsiteY16" fmla="*/ 0 h 2088000"/>
                <a:gd name="connsiteX0" fmla="*/ 600085 w 2292085"/>
                <a:gd name="connsiteY0" fmla="*/ 215900 h 2303900"/>
                <a:gd name="connsiteX1" fmla="*/ 882085 w 2292085"/>
                <a:gd name="connsiteY1" fmla="*/ 215900 h 2303900"/>
                <a:gd name="connsiteX2" fmla="*/ 75635 w 2292085"/>
                <a:gd name="connsiteY2" fmla="*/ 0 h 2303900"/>
                <a:gd name="connsiteX3" fmla="*/ 1305085 w 2292085"/>
                <a:gd name="connsiteY3" fmla="*/ 215900 h 2303900"/>
                <a:gd name="connsiteX4" fmla="*/ 2292085 w 2292085"/>
                <a:gd name="connsiteY4" fmla="*/ 215900 h 2303900"/>
                <a:gd name="connsiteX5" fmla="*/ 2292085 w 2292085"/>
                <a:gd name="connsiteY5" fmla="*/ 563900 h 2303900"/>
                <a:gd name="connsiteX6" fmla="*/ 2292085 w 2292085"/>
                <a:gd name="connsiteY6" fmla="*/ 563900 h 2303900"/>
                <a:gd name="connsiteX7" fmla="*/ 2292085 w 2292085"/>
                <a:gd name="connsiteY7" fmla="*/ 1085900 h 2303900"/>
                <a:gd name="connsiteX8" fmla="*/ 2292085 w 2292085"/>
                <a:gd name="connsiteY8" fmla="*/ 2303900 h 2303900"/>
                <a:gd name="connsiteX9" fmla="*/ 1305085 w 2292085"/>
                <a:gd name="connsiteY9" fmla="*/ 2303900 h 2303900"/>
                <a:gd name="connsiteX10" fmla="*/ 882085 w 2292085"/>
                <a:gd name="connsiteY10" fmla="*/ 2303900 h 2303900"/>
                <a:gd name="connsiteX11" fmla="*/ 882085 w 2292085"/>
                <a:gd name="connsiteY11" fmla="*/ 2303900 h 2303900"/>
                <a:gd name="connsiteX12" fmla="*/ 600085 w 2292085"/>
                <a:gd name="connsiteY12" fmla="*/ 2303900 h 2303900"/>
                <a:gd name="connsiteX13" fmla="*/ 600085 w 2292085"/>
                <a:gd name="connsiteY13" fmla="*/ 1085900 h 2303900"/>
                <a:gd name="connsiteX14" fmla="*/ 0 w 2292085"/>
                <a:gd name="connsiteY14" fmla="*/ 12028 h 2303900"/>
                <a:gd name="connsiteX15" fmla="*/ 600085 w 2292085"/>
                <a:gd name="connsiteY15" fmla="*/ 563900 h 2303900"/>
                <a:gd name="connsiteX16" fmla="*/ 600085 w 2292085"/>
                <a:gd name="connsiteY16" fmla="*/ 215900 h 2303900"/>
                <a:gd name="connsiteX0" fmla="*/ 524450 w 2216450"/>
                <a:gd name="connsiteY0" fmla="*/ 563900 h 2303900"/>
                <a:gd name="connsiteX1" fmla="*/ 524450 w 2216450"/>
                <a:gd name="connsiteY1" fmla="*/ 215900 h 2303900"/>
                <a:gd name="connsiteX2" fmla="*/ 806450 w 2216450"/>
                <a:gd name="connsiteY2" fmla="*/ 215900 h 2303900"/>
                <a:gd name="connsiteX3" fmla="*/ 0 w 2216450"/>
                <a:gd name="connsiteY3" fmla="*/ 0 h 2303900"/>
                <a:gd name="connsiteX4" fmla="*/ 1229450 w 2216450"/>
                <a:gd name="connsiteY4" fmla="*/ 215900 h 2303900"/>
                <a:gd name="connsiteX5" fmla="*/ 2216450 w 2216450"/>
                <a:gd name="connsiteY5" fmla="*/ 215900 h 2303900"/>
                <a:gd name="connsiteX6" fmla="*/ 2216450 w 2216450"/>
                <a:gd name="connsiteY6" fmla="*/ 563900 h 2303900"/>
                <a:gd name="connsiteX7" fmla="*/ 2216450 w 2216450"/>
                <a:gd name="connsiteY7" fmla="*/ 563900 h 2303900"/>
                <a:gd name="connsiteX8" fmla="*/ 2216450 w 2216450"/>
                <a:gd name="connsiteY8" fmla="*/ 1085900 h 2303900"/>
                <a:gd name="connsiteX9" fmla="*/ 2216450 w 2216450"/>
                <a:gd name="connsiteY9" fmla="*/ 2303900 h 2303900"/>
                <a:gd name="connsiteX10" fmla="*/ 1229450 w 2216450"/>
                <a:gd name="connsiteY10" fmla="*/ 2303900 h 2303900"/>
                <a:gd name="connsiteX11" fmla="*/ 806450 w 2216450"/>
                <a:gd name="connsiteY11" fmla="*/ 2303900 h 2303900"/>
                <a:gd name="connsiteX12" fmla="*/ 806450 w 2216450"/>
                <a:gd name="connsiteY12" fmla="*/ 2303900 h 2303900"/>
                <a:gd name="connsiteX13" fmla="*/ 524450 w 2216450"/>
                <a:gd name="connsiteY13" fmla="*/ 2303900 h 2303900"/>
                <a:gd name="connsiteX14" fmla="*/ 524450 w 2216450"/>
                <a:gd name="connsiteY14" fmla="*/ 1085900 h 2303900"/>
                <a:gd name="connsiteX15" fmla="*/ 15805 w 2216450"/>
                <a:gd name="connsiteY15" fmla="*/ 103468 h 2303900"/>
                <a:gd name="connsiteX0" fmla="*/ 524450 w 2216450"/>
                <a:gd name="connsiteY0" fmla="*/ 563900 h 2303900"/>
                <a:gd name="connsiteX1" fmla="*/ 524450 w 2216450"/>
                <a:gd name="connsiteY1" fmla="*/ 215900 h 2303900"/>
                <a:gd name="connsiteX2" fmla="*/ 806450 w 2216450"/>
                <a:gd name="connsiteY2" fmla="*/ 215900 h 2303900"/>
                <a:gd name="connsiteX3" fmla="*/ 0 w 2216450"/>
                <a:gd name="connsiteY3" fmla="*/ 0 h 2303900"/>
                <a:gd name="connsiteX4" fmla="*/ 1229450 w 2216450"/>
                <a:gd name="connsiteY4" fmla="*/ 215900 h 2303900"/>
                <a:gd name="connsiteX5" fmla="*/ 2216450 w 2216450"/>
                <a:gd name="connsiteY5" fmla="*/ 215900 h 2303900"/>
                <a:gd name="connsiteX6" fmla="*/ 2216450 w 2216450"/>
                <a:gd name="connsiteY6" fmla="*/ 563900 h 2303900"/>
                <a:gd name="connsiteX7" fmla="*/ 2216450 w 2216450"/>
                <a:gd name="connsiteY7" fmla="*/ 563900 h 2303900"/>
                <a:gd name="connsiteX8" fmla="*/ 2216450 w 2216450"/>
                <a:gd name="connsiteY8" fmla="*/ 1085900 h 2303900"/>
                <a:gd name="connsiteX9" fmla="*/ 2216450 w 2216450"/>
                <a:gd name="connsiteY9" fmla="*/ 2303900 h 2303900"/>
                <a:gd name="connsiteX10" fmla="*/ 1229450 w 2216450"/>
                <a:gd name="connsiteY10" fmla="*/ 2303900 h 2303900"/>
                <a:gd name="connsiteX11" fmla="*/ 806450 w 2216450"/>
                <a:gd name="connsiteY11" fmla="*/ 2303900 h 2303900"/>
                <a:gd name="connsiteX12" fmla="*/ 806450 w 2216450"/>
                <a:gd name="connsiteY12" fmla="*/ 2303900 h 2303900"/>
                <a:gd name="connsiteX13" fmla="*/ 524450 w 2216450"/>
                <a:gd name="connsiteY13" fmla="*/ 2303900 h 2303900"/>
                <a:gd name="connsiteX14" fmla="*/ 524450 w 2216450"/>
                <a:gd name="connsiteY14" fmla="*/ 1085900 h 2303900"/>
                <a:gd name="connsiteX15" fmla="*/ 15805 w 2216450"/>
                <a:gd name="connsiteY15" fmla="*/ 103468 h 2303900"/>
                <a:gd name="connsiteX16" fmla="*/ 524450 w 2216450"/>
                <a:gd name="connsiteY16" fmla="*/ 563900 h 2303900"/>
                <a:gd name="connsiteX0" fmla="*/ 524450 w 2216450"/>
                <a:gd name="connsiteY0" fmla="*/ 563900 h 2303900"/>
                <a:gd name="connsiteX1" fmla="*/ 524450 w 2216450"/>
                <a:gd name="connsiteY1" fmla="*/ 215900 h 2303900"/>
                <a:gd name="connsiteX2" fmla="*/ 806450 w 2216450"/>
                <a:gd name="connsiteY2" fmla="*/ 215900 h 2303900"/>
                <a:gd name="connsiteX3" fmla="*/ 0 w 2216450"/>
                <a:gd name="connsiteY3" fmla="*/ 0 h 2303900"/>
                <a:gd name="connsiteX4" fmla="*/ 1229450 w 2216450"/>
                <a:gd name="connsiteY4" fmla="*/ 215900 h 2303900"/>
                <a:gd name="connsiteX5" fmla="*/ 2216450 w 2216450"/>
                <a:gd name="connsiteY5" fmla="*/ 215900 h 2303900"/>
                <a:gd name="connsiteX6" fmla="*/ 2216450 w 2216450"/>
                <a:gd name="connsiteY6" fmla="*/ 563900 h 2303900"/>
                <a:gd name="connsiteX7" fmla="*/ 2216450 w 2216450"/>
                <a:gd name="connsiteY7" fmla="*/ 563900 h 2303900"/>
                <a:gd name="connsiteX8" fmla="*/ 2216450 w 2216450"/>
                <a:gd name="connsiteY8" fmla="*/ 1085900 h 2303900"/>
                <a:gd name="connsiteX9" fmla="*/ 2216450 w 2216450"/>
                <a:gd name="connsiteY9" fmla="*/ 2303900 h 2303900"/>
                <a:gd name="connsiteX10" fmla="*/ 1229450 w 2216450"/>
                <a:gd name="connsiteY10" fmla="*/ 2303900 h 2303900"/>
                <a:gd name="connsiteX11" fmla="*/ 806450 w 2216450"/>
                <a:gd name="connsiteY11" fmla="*/ 2303900 h 2303900"/>
                <a:gd name="connsiteX12" fmla="*/ 806450 w 2216450"/>
                <a:gd name="connsiteY12" fmla="*/ 2303900 h 2303900"/>
                <a:gd name="connsiteX13" fmla="*/ 524450 w 2216450"/>
                <a:gd name="connsiteY13" fmla="*/ 2303900 h 2303900"/>
                <a:gd name="connsiteX14" fmla="*/ 524450 w 2216450"/>
                <a:gd name="connsiteY14" fmla="*/ 1085900 h 2303900"/>
                <a:gd name="connsiteX15" fmla="*/ 524450 w 2216450"/>
                <a:gd name="connsiteY15" fmla="*/ 563900 h 2303900"/>
                <a:gd name="connsiteX0" fmla="*/ 721300 w 2413300"/>
                <a:gd name="connsiteY0" fmla="*/ 627400 h 2367400"/>
                <a:gd name="connsiteX1" fmla="*/ 721300 w 2413300"/>
                <a:gd name="connsiteY1" fmla="*/ 279400 h 2367400"/>
                <a:gd name="connsiteX2" fmla="*/ 1003300 w 2413300"/>
                <a:gd name="connsiteY2" fmla="*/ 279400 h 2367400"/>
                <a:gd name="connsiteX3" fmla="*/ 0 w 2413300"/>
                <a:gd name="connsiteY3" fmla="*/ 0 h 2367400"/>
                <a:gd name="connsiteX4" fmla="*/ 1426300 w 2413300"/>
                <a:gd name="connsiteY4" fmla="*/ 279400 h 2367400"/>
                <a:gd name="connsiteX5" fmla="*/ 2413300 w 2413300"/>
                <a:gd name="connsiteY5" fmla="*/ 279400 h 2367400"/>
                <a:gd name="connsiteX6" fmla="*/ 2413300 w 2413300"/>
                <a:gd name="connsiteY6" fmla="*/ 627400 h 2367400"/>
                <a:gd name="connsiteX7" fmla="*/ 2413300 w 2413300"/>
                <a:gd name="connsiteY7" fmla="*/ 627400 h 2367400"/>
                <a:gd name="connsiteX8" fmla="*/ 2413300 w 2413300"/>
                <a:gd name="connsiteY8" fmla="*/ 1149400 h 2367400"/>
                <a:gd name="connsiteX9" fmla="*/ 2413300 w 2413300"/>
                <a:gd name="connsiteY9" fmla="*/ 2367400 h 2367400"/>
                <a:gd name="connsiteX10" fmla="*/ 1426300 w 2413300"/>
                <a:gd name="connsiteY10" fmla="*/ 2367400 h 2367400"/>
                <a:gd name="connsiteX11" fmla="*/ 1003300 w 2413300"/>
                <a:gd name="connsiteY11" fmla="*/ 2367400 h 2367400"/>
                <a:gd name="connsiteX12" fmla="*/ 1003300 w 2413300"/>
                <a:gd name="connsiteY12" fmla="*/ 2367400 h 2367400"/>
                <a:gd name="connsiteX13" fmla="*/ 721300 w 2413300"/>
                <a:gd name="connsiteY13" fmla="*/ 2367400 h 2367400"/>
                <a:gd name="connsiteX14" fmla="*/ 721300 w 2413300"/>
                <a:gd name="connsiteY14" fmla="*/ 1149400 h 2367400"/>
                <a:gd name="connsiteX15" fmla="*/ 721300 w 2413300"/>
                <a:gd name="connsiteY15" fmla="*/ 627400 h 236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3300" h="2367400">
                  <a:moveTo>
                    <a:pt x="721300" y="627400"/>
                  </a:moveTo>
                  <a:lnTo>
                    <a:pt x="721300" y="279400"/>
                  </a:lnTo>
                  <a:lnTo>
                    <a:pt x="1003300" y="279400"/>
                  </a:lnTo>
                  <a:lnTo>
                    <a:pt x="0" y="0"/>
                  </a:lnTo>
                  <a:lnTo>
                    <a:pt x="1426300" y="279400"/>
                  </a:lnTo>
                  <a:lnTo>
                    <a:pt x="2413300" y="279400"/>
                  </a:lnTo>
                  <a:lnTo>
                    <a:pt x="2413300" y="627400"/>
                  </a:lnTo>
                  <a:lnTo>
                    <a:pt x="2413300" y="627400"/>
                  </a:lnTo>
                  <a:lnTo>
                    <a:pt x="2413300" y="1149400"/>
                  </a:lnTo>
                  <a:lnTo>
                    <a:pt x="2413300" y="2367400"/>
                  </a:lnTo>
                  <a:lnTo>
                    <a:pt x="1426300" y="2367400"/>
                  </a:lnTo>
                  <a:lnTo>
                    <a:pt x="1003300" y="2367400"/>
                  </a:lnTo>
                  <a:lnTo>
                    <a:pt x="1003300" y="2367400"/>
                  </a:lnTo>
                  <a:lnTo>
                    <a:pt x="721300" y="2367400"/>
                  </a:lnTo>
                  <a:lnTo>
                    <a:pt x="721300" y="1149400"/>
                  </a:lnTo>
                  <a:lnTo>
                    <a:pt x="721300" y="627400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4" name="Picture 2" descr="C:\Users\xx302\Dropbox\PatternRecognition2014\PR_XuEtAl\Figures\LearningSTB\LocalTopics_127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284" y="4568834"/>
              <a:ext cx="1584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组合 108"/>
          <p:cNvGrpSpPr/>
          <p:nvPr/>
        </p:nvGrpSpPr>
        <p:grpSpPr>
          <a:xfrm>
            <a:off x="5477135" y="2340149"/>
            <a:ext cx="2920742" cy="2361723"/>
            <a:chOff x="5049685" y="4238548"/>
            <a:chExt cx="2920742" cy="2361723"/>
          </a:xfrm>
        </p:grpSpPr>
        <p:sp>
          <p:nvSpPr>
            <p:cNvPr id="83" name="Rectangular Callout 80"/>
            <p:cNvSpPr/>
            <p:nvPr/>
          </p:nvSpPr>
          <p:spPr>
            <a:xfrm>
              <a:off x="5049685" y="4238548"/>
              <a:ext cx="2920742" cy="2361723"/>
            </a:xfrm>
            <a:custGeom>
              <a:avLst/>
              <a:gdLst>
                <a:gd name="connsiteX0" fmla="*/ 0 w 1692000"/>
                <a:gd name="connsiteY0" fmla="*/ 0 h 2088000"/>
                <a:gd name="connsiteX1" fmla="*/ 282000 w 1692000"/>
                <a:gd name="connsiteY1" fmla="*/ 0 h 2088000"/>
                <a:gd name="connsiteX2" fmla="*/ 53958 w 1692000"/>
                <a:gd name="connsiteY2" fmla="*/ -362623 h 2088000"/>
                <a:gd name="connsiteX3" fmla="*/ 705000 w 1692000"/>
                <a:gd name="connsiteY3" fmla="*/ 0 h 2088000"/>
                <a:gd name="connsiteX4" fmla="*/ 1692000 w 1692000"/>
                <a:gd name="connsiteY4" fmla="*/ 0 h 2088000"/>
                <a:gd name="connsiteX5" fmla="*/ 1692000 w 1692000"/>
                <a:gd name="connsiteY5" fmla="*/ 348000 h 2088000"/>
                <a:gd name="connsiteX6" fmla="*/ 1692000 w 1692000"/>
                <a:gd name="connsiteY6" fmla="*/ 348000 h 2088000"/>
                <a:gd name="connsiteX7" fmla="*/ 1692000 w 1692000"/>
                <a:gd name="connsiteY7" fmla="*/ 870000 h 2088000"/>
                <a:gd name="connsiteX8" fmla="*/ 1692000 w 1692000"/>
                <a:gd name="connsiteY8" fmla="*/ 2088000 h 2088000"/>
                <a:gd name="connsiteX9" fmla="*/ 705000 w 1692000"/>
                <a:gd name="connsiteY9" fmla="*/ 2088000 h 2088000"/>
                <a:gd name="connsiteX10" fmla="*/ 282000 w 1692000"/>
                <a:gd name="connsiteY10" fmla="*/ 2088000 h 2088000"/>
                <a:gd name="connsiteX11" fmla="*/ 282000 w 1692000"/>
                <a:gd name="connsiteY11" fmla="*/ 2088000 h 2088000"/>
                <a:gd name="connsiteX12" fmla="*/ 0 w 1692000"/>
                <a:gd name="connsiteY12" fmla="*/ 2088000 h 2088000"/>
                <a:gd name="connsiteX13" fmla="*/ 0 w 1692000"/>
                <a:gd name="connsiteY13" fmla="*/ 870000 h 2088000"/>
                <a:gd name="connsiteX14" fmla="*/ 0 w 1692000"/>
                <a:gd name="connsiteY14" fmla="*/ 348000 h 2088000"/>
                <a:gd name="connsiteX15" fmla="*/ 0 w 1692000"/>
                <a:gd name="connsiteY15" fmla="*/ 348000 h 2088000"/>
                <a:gd name="connsiteX16" fmla="*/ 0 w 1692000"/>
                <a:gd name="connsiteY16" fmla="*/ 0 h 2088000"/>
                <a:gd name="connsiteX0" fmla="*/ 1095392 w 2787392"/>
                <a:gd name="connsiteY0" fmla="*/ 197523 h 2285523"/>
                <a:gd name="connsiteX1" fmla="*/ 1377392 w 2787392"/>
                <a:gd name="connsiteY1" fmla="*/ 197523 h 2285523"/>
                <a:gd name="connsiteX2" fmla="*/ 0 w 2787392"/>
                <a:gd name="connsiteY2" fmla="*/ 0 h 2285523"/>
                <a:gd name="connsiteX3" fmla="*/ 1800392 w 2787392"/>
                <a:gd name="connsiteY3" fmla="*/ 197523 h 2285523"/>
                <a:gd name="connsiteX4" fmla="*/ 2787392 w 2787392"/>
                <a:gd name="connsiteY4" fmla="*/ 197523 h 2285523"/>
                <a:gd name="connsiteX5" fmla="*/ 2787392 w 2787392"/>
                <a:gd name="connsiteY5" fmla="*/ 545523 h 2285523"/>
                <a:gd name="connsiteX6" fmla="*/ 2787392 w 2787392"/>
                <a:gd name="connsiteY6" fmla="*/ 545523 h 2285523"/>
                <a:gd name="connsiteX7" fmla="*/ 2787392 w 2787392"/>
                <a:gd name="connsiteY7" fmla="*/ 1067523 h 2285523"/>
                <a:gd name="connsiteX8" fmla="*/ 2787392 w 2787392"/>
                <a:gd name="connsiteY8" fmla="*/ 2285523 h 2285523"/>
                <a:gd name="connsiteX9" fmla="*/ 1800392 w 2787392"/>
                <a:gd name="connsiteY9" fmla="*/ 2285523 h 2285523"/>
                <a:gd name="connsiteX10" fmla="*/ 1377392 w 2787392"/>
                <a:gd name="connsiteY10" fmla="*/ 2285523 h 2285523"/>
                <a:gd name="connsiteX11" fmla="*/ 1377392 w 2787392"/>
                <a:gd name="connsiteY11" fmla="*/ 2285523 h 2285523"/>
                <a:gd name="connsiteX12" fmla="*/ 1095392 w 2787392"/>
                <a:gd name="connsiteY12" fmla="*/ 2285523 h 2285523"/>
                <a:gd name="connsiteX13" fmla="*/ 1095392 w 2787392"/>
                <a:gd name="connsiteY13" fmla="*/ 1067523 h 2285523"/>
                <a:gd name="connsiteX14" fmla="*/ 1095392 w 2787392"/>
                <a:gd name="connsiteY14" fmla="*/ 545523 h 2285523"/>
                <a:gd name="connsiteX15" fmla="*/ 1095392 w 2787392"/>
                <a:gd name="connsiteY15" fmla="*/ 545523 h 2285523"/>
                <a:gd name="connsiteX16" fmla="*/ 1095392 w 2787392"/>
                <a:gd name="connsiteY16" fmla="*/ 197523 h 2285523"/>
                <a:gd name="connsiteX0" fmla="*/ 1228742 w 2920742"/>
                <a:gd name="connsiteY0" fmla="*/ 273723 h 2361723"/>
                <a:gd name="connsiteX1" fmla="*/ 1510742 w 2920742"/>
                <a:gd name="connsiteY1" fmla="*/ 273723 h 2361723"/>
                <a:gd name="connsiteX2" fmla="*/ 0 w 2920742"/>
                <a:gd name="connsiteY2" fmla="*/ 0 h 2361723"/>
                <a:gd name="connsiteX3" fmla="*/ 1933742 w 2920742"/>
                <a:gd name="connsiteY3" fmla="*/ 273723 h 2361723"/>
                <a:gd name="connsiteX4" fmla="*/ 2920742 w 2920742"/>
                <a:gd name="connsiteY4" fmla="*/ 273723 h 2361723"/>
                <a:gd name="connsiteX5" fmla="*/ 2920742 w 2920742"/>
                <a:gd name="connsiteY5" fmla="*/ 621723 h 2361723"/>
                <a:gd name="connsiteX6" fmla="*/ 2920742 w 2920742"/>
                <a:gd name="connsiteY6" fmla="*/ 621723 h 2361723"/>
                <a:gd name="connsiteX7" fmla="*/ 2920742 w 2920742"/>
                <a:gd name="connsiteY7" fmla="*/ 1143723 h 2361723"/>
                <a:gd name="connsiteX8" fmla="*/ 2920742 w 2920742"/>
                <a:gd name="connsiteY8" fmla="*/ 2361723 h 2361723"/>
                <a:gd name="connsiteX9" fmla="*/ 1933742 w 2920742"/>
                <a:gd name="connsiteY9" fmla="*/ 2361723 h 2361723"/>
                <a:gd name="connsiteX10" fmla="*/ 1510742 w 2920742"/>
                <a:gd name="connsiteY10" fmla="*/ 2361723 h 2361723"/>
                <a:gd name="connsiteX11" fmla="*/ 1510742 w 2920742"/>
                <a:gd name="connsiteY11" fmla="*/ 2361723 h 2361723"/>
                <a:gd name="connsiteX12" fmla="*/ 1228742 w 2920742"/>
                <a:gd name="connsiteY12" fmla="*/ 2361723 h 2361723"/>
                <a:gd name="connsiteX13" fmla="*/ 1228742 w 2920742"/>
                <a:gd name="connsiteY13" fmla="*/ 1143723 h 2361723"/>
                <a:gd name="connsiteX14" fmla="*/ 1228742 w 2920742"/>
                <a:gd name="connsiteY14" fmla="*/ 621723 h 2361723"/>
                <a:gd name="connsiteX15" fmla="*/ 1228742 w 2920742"/>
                <a:gd name="connsiteY15" fmla="*/ 621723 h 2361723"/>
                <a:gd name="connsiteX16" fmla="*/ 1228742 w 2920742"/>
                <a:gd name="connsiteY16" fmla="*/ 273723 h 236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0742" h="2361723">
                  <a:moveTo>
                    <a:pt x="1228742" y="273723"/>
                  </a:moveTo>
                  <a:lnTo>
                    <a:pt x="1510742" y="273723"/>
                  </a:lnTo>
                  <a:lnTo>
                    <a:pt x="0" y="0"/>
                  </a:lnTo>
                  <a:lnTo>
                    <a:pt x="1933742" y="273723"/>
                  </a:lnTo>
                  <a:lnTo>
                    <a:pt x="2920742" y="273723"/>
                  </a:lnTo>
                  <a:lnTo>
                    <a:pt x="2920742" y="621723"/>
                  </a:lnTo>
                  <a:lnTo>
                    <a:pt x="2920742" y="621723"/>
                  </a:lnTo>
                  <a:lnTo>
                    <a:pt x="2920742" y="1143723"/>
                  </a:lnTo>
                  <a:lnTo>
                    <a:pt x="2920742" y="2361723"/>
                  </a:lnTo>
                  <a:lnTo>
                    <a:pt x="1933742" y="2361723"/>
                  </a:lnTo>
                  <a:lnTo>
                    <a:pt x="1510742" y="2361723"/>
                  </a:lnTo>
                  <a:lnTo>
                    <a:pt x="1510742" y="2361723"/>
                  </a:lnTo>
                  <a:lnTo>
                    <a:pt x="1228742" y="2361723"/>
                  </a:lnTo>
                  <a:lnTo>
                    <a:pt x="1228742" y="1143723"/>
                  </a:lnTo>
                  <a:lnTo>
                    <a:pt x="1228742" y="621723"/>
                  </a:lnTo>
                  <a:lnTo>
                    <a:pt x="1228742" y="621723"/>
                  </a:lnTo>
                  <a:lnTo>
                    <a:pt x="1228742" y="273723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Picture 4" descr="C:\Users\xx302\Dropbox\PatternRecognition2014\PR_XuEtAl\Figures\LearningSTB\LocalTopics_181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469" y="4568976"/>
              <a:ext cx="1584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6" name="Straight Arrow Connector 191"/>
          <p:cNvCxnSpPr/>
          <p:nvPr/>
        </p:nvCxnSpPr>
        <p:spPr>
          <a:xfrm flipH="1">
            <a:off x="1756146" y="3790824"/>
            <a:ext cx="1023338" cy="1394608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192"/>
          <p:cNvCxnSpPr/>
          <p:nvPr/>
        </p:nvCxnSpPr>
        <p:spPr>
          <a:xfrm flipH="1">
            <a:off x="4473607" y="2934370"/>
            <a:ext cx="22986" cy="2237599"/>
          </a:xfrm>
          <a:prstGeom prst="straightConnector1">
            <a:avLst/>
          </a:prstGeom>
          <a:ln w="317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193"/>
          <p:cNvCxnSpPr/>
          <p:nvPr/>
        </p:nvCxnSpPr>
        <p:spPr>
          <a:xfrm>
            <a:off x="2263034" y="4158506"/>
            <a:ext cx="2951799" cy="995462"/>
          </a:xfrm>
          <a:prstGeom prst="straightConnector1">
            <a:avLst/>
          </a:prstGeom>
          <a:ln w="317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194"/>
          <p:cNvCxnSpPr/>
          <p:nvPr/>
        </p:nvCxnSpPr>
        <p:spPr>
          <a:xfrm flipH="1">
            <a:off x="4473607" y="3006378"/>
            <a:ext cx="3059602" cy="2592288"/>
          </a:xfrm>
          <a:prstGeom prst="straightConnector1">
            <a:avLst/>
          </a:prstGeom>
          <a:ln w="317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195"/>
          <p:cNvCxnSpPr/>
          <p:nvPr/>
        </p:nvCxnSpPr>
        <p:spPr>
          <a:xfrm flipH="1">
            <a:off x="5080873" y="4158506"/>
            <a:ext cx="3006112" cy="1512168"/>
          </a:xfrm>
          <a:prstGeom prst="straightConnector1">
            <a:avLst/>
          </a:prstGeom>
          <a:ln w="317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196"/>
          <p:cNvCxnSpPr/>
          <p:nvPr/>
        </p:nvCxnSpPr>
        <p:spPr>
          <a:xfrm rot="5400000">
            <a:off x="6862975" y="3925076"/>
            <a:ext cx="2157861" cy="314303"/>
          </a:xfrm>
          <a:prstGeom prst="straightConnector1">
            <a:avLst/>
          </a:prstGeom>
          <a:ln w="31750" cmpd="sng">
            <a:solidFill>
              <a:srgbClr val="00FF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4" name="组合 101"/>
          <p:cNvGrpSpPr/>
          <p:nvPr/>
        </p:nvGrpSpPr>
        <p:grpSpPr>
          <a:xfrm>
            <a:off x="385734" y="357166"/>
            <a:ext cx="8142261" cy="1012131"/>
            <a:chOff x="-24478" y="2240481"/>
            <a:chExt cx="8142261" cy="1012131"/>
          </a:xfrm>
        </p:grpSpPr>
        <p:sp>
          <p:nvSpPr>
            <p:cNvPr id="29" name="Rounded Rectangle 135"/>
            <p:cNvSpPr/>
            <p:nvPr/>
          </p:nvSpPr>
          <p:spPr>
            <a:xfrm>
              <a:off x="-7120" y="2240481"/>
              <a:ext cx="8064896" cy="1012131"/>
            </a:xfrm>
            <a:prstGeom prst="roundRect">
              <a:avLst>
                <a:gd name="adj" fmla="val 811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0" name="Picture 70" descr="H:\ECCV2014\BackgroundFrame\176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273" y="2346790"/>
              <a:ext cx="1107786" cy="828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1" descr="H:\ECCV2014\BackgroundFrame\181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8768" y="2346646"/>
              <a:ext cx="1107786" cy="828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72" descr="H:\ECCV2014\BackgroundFrame\116.p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62" y="2357430"/>
              <a:ext cx="1107786" cy="828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3" descr="H:\ECCV2014\BackgroundFrame\127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252" y="2346646"/>
              <a:ext cx="1107786" cy="828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-24478" y="2565776"/>
              <a:ext cx="995785" cy="63094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Surveillance </a:t>
              </a:r>
            </a:p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 scenes</a:t>
              </a:r>
            </a:p>
            <a:p>
              <a:r>
                <a:rPr lang="en-GB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11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GB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GB" sz="11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… S</a:t>
              </a:r>
              <a:endPara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650989" y="2573369"/>
              <a:ext cx="466794" cy="33855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GB" sz="1600" dirty="0" smtClean="0"/>
                <a:t>……</a:t>
              </a:r>
              <a:endParaRPr lang="en-GB" sz="1600" i="1" dirty="0"/>
            </a:p>
          </p:txBody>
        </p:sp>
        <p:pic>
          <p:nvPicPr>
            <p:cNvPr id="70" name="Picture 6" descr="C:\Users\xx302\Dropbox\PatternRecognition2014\PR_XuEtAl\Figures\V_Experiment\ExampleFrames\130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285" y="2346646"/>
              <a:ext cx="1104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7" descr="C:\Users\xx302\Dropbox\PatternRecognition2014\PR_XuEtAl\Figures\V_Experiment\ExampleFrames\178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344" y="2346646"/>
              <a:ext cx="1104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/>
            <p:cNvSpPr txBox="1"/>
            <p:nvPr/>
          </p:nvSpPr>
          <p:spPr>
            <a:xfrm>
              <a:off x="52198" y="230878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I.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487463" y="1491817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" name="组合 109"/>
          <p:cNvGrpSpPr/>
          <p:nvPr/>
        </p:nvGrpSpPr>
        <p:grpSpPr>
          <a:xfrm>
            <a:off x="430195" y="4897973"/>
            <a:ext cx="784189" cy="920327"/>
            <a:chOff x="2745" y="6796372"/>
            <a:chExt cx="784189" cy="920327"/>
          </a:xfrm>
        </p:grpSpPr>
        <p:sp>
          <p:nvSpPr>
            <p:cNvPr id="46" name="TextBox 45"/>
            <p:cNvSpPr txBox="1"/>
            <p:nvPr/>
          </p:nvSpPr>
          <p:spPr>
            <a:xfrm>
              <a:off x="2745" y="7070368"/>
              <a:ext cx="784189" cy="64633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Activity </a:t>
              </a:r>
            </a:p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Clusters</a:t>
              </a:r>
            </a:p>
            <a:p>
              <a:r>
                <a:rPr lang="en-GB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GB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1 … T</a:t>
              </a:r>
              <a:endPara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8054" y="6796372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III.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96" name="对象 95"/>
          <p:cNvGraphicFramePr>
            <a:graphicFrameLocks noChangeAspect="1"/>
          </p:cNvGraphicFramePr>
          <p:nvPr/>
        </p:nvGraphicFramePr>
        <p:xfrm>
          <a:off x="4430318" y="3466057"/>
          <a:ext cx="50800" cy="215900"/>
        </p:xfrm>
        <a:graphic>
          <a:graphicData uri="http://schemas.openxmlformats.org/presentationml/2006/ole">
            <p:oleObj spid="_x0000_s26626" name="公式" r:id="rId29" imgW="50739" imgH="215640" progId="Equation.3">
              <p:embed/>
            </p:oleObj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/>
        </p:nvGraphicFramePr>
        <p:xfrm>
          <a:off x="4430318" y="3466057"/>
          <a:ext cx="50800" cy="215900"/>
        </p:xfrm>
        <a:graphic>
          <a:graphicData uri="http://schemas.openxmlformats.org/presentationml/2006/ole">
            <p:oleObj spid="_x0000_s26627" name="公式" r:id="rId30" imgW="50739" imgH="215640" progId="Equation.3">
              <p:embed/>
            </p:oleObj>
          </a:graphicData>
        </a:graphic>
      </p:graphicFrame>
      <p:graphicFrame>
        <p:nvGraphicFramePr>
          <p:cNvPr id="98" name="对象 97"/>
          <p:cNvGraphicFramePr>
            <a:graphicFrameLocks noChangeAspect="1"/>
          </p:cNvGraphicFramePr>
          <p:nvPr/>
        </p:nvGraphicFramePr>
        <p:xfrm>
          <a:off x="4392218" y="3478757"/>
          <a:ext cx="127000" cy="190500"/>
        </p:xfrm>
        <a:graphic>
          <a:graphicData uri="http://schemas.openxmlformats.org/presentationml/2006/ole">
            <p:oleObj spid="_x0000_s26628" name="Equation" r:id="rId31" imgW="126720" imgH="190440" progId="Equation.DSMT4">
              <p:embed/>
            </p:oleObj>
          </a:graphicData>
        </a:graphic>
      </p:graphicFrame>
      <p:grpSp>
        <p:nvGrpSpPr>
          <p:cNvPr id="108" name="组合 107"/>
          <p:cNvGrpSpPr/>
          <p:nvPr/>
        </p:nvGrpSpPr>
        <p:grpSpPr>
          <a:xfrm>
            <a:off x="470430" y="3146173"/>
            <a:ext cx="978890" cy="685168"/>
            <a:chOff x="470430" y="3146173"/>
            <a:chExt cx="978890" cy="685168"/>
          </a:xfrm>
        </p:grpSpPr>
        <p:sp>
          <p:nvSpPr>
            <p:cNvPr id="95" name="TextBox 94"/>
            <p:cNvSpPr txBox="1"/>
            <p:nvPr/>
          </p:nvSpPr>
          <p:spPr>
            <a:xfrm>
              <a:off x="470430" y="3146173"/>
              <a:ext cx="978890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spAutoFit/>
            </a:bodyPr>
            <a:lstStyle/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topics for each scene</a:t>
              </a:r>
            </a:p>
            <a:p>
              <a:endPara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9" name="对象 98"/>
            <p:cNvGraphicFramePr>
              <a:graphicFrameLocks noChangeAspect="1"/>
            </p:cNvGraphicFramePr>
            <p:nvPr/>
          </p:nvGraphicFramePr>
          <p:xfrm>
            <a:off x="496148" y="3551941"/>
            <a:ext cx="469900" cy="279400"/>
          </p:xfrm>
          <a:graphic>
            <a:graphicData uri="http://schemas.openxmlformats.org/presentationml/2006/ole">
              <p:oleObj spid="_x0000_s26629" name="Equation" r:id="rId32" imgW="469800" imgH="279360" progId="Equation.DSMT4">
                <p:embed/>
              </p:oleObj>
            </a:graphicData>
          </a:graphic>
        </p:graphicFrame>
      </p:grpSp>
      <p:grpSp>
        <p:nvGrpSpPr>
          <p:cNvPr id="106" name="组合 110"/>
          <p:cNvGrpSpPr/>
          <p:nvPr/>
        </p:nvGrpSpPr>
        <p:grpSpPr>
          <a:xfrm>
            <a:off x="507576" y="6075131"/>
            <a:ext cx="581977" cy="668973"/>
            <a:chOff x="80126" y="7973530"/>
            <a:chExt cx="581977" cy="668973"/>
          </a:xfrm>
        </p:grpSpPr>
        <p:sp>
          <p:nvSpPr>
            <p:cNvPr id="100" name="TextBox 99"/>
            <p:cNvSpPr txBox="1"/>
            <p:nvPr/>
          </p:nvSpPr>
          <p:spPr>
            <a:xfrm>
              <a:off x="80126" y="7973530"/>
              <a:ext cx="500066" cy="44203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spAutoFit/>
            </a:bodyPr>
            <a:lstStyle/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</a:t>
              </a:r>
            </a:p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topics</a:t>
              </a:r>
            </a:p>
          </p:txBody>
        </p:sp>
        <p:graphicFrame>
          <p:nvGraphicFramePr>
            <p:cNvPr id="101" name="对象 100"/>
            <p:cNvGraphicFramePr>
              <a:graphicFrameLocks noChangeAspect="1"/>
            </p:cNvGraphicFramePr>
            <p:nvPr/>
          </p:nvGraphicFramePr>
          <p:xfrm>
            <a:off x="90603" y="8363103"/>
            <a:ext cx="571500" cy="279400"/>
          </p:xfrm>
          <a:graphic>
            <a:graphicData uri="http://schemas.openxmlformats.org/presentationml/2006/ole">
              <p:oleObj spid="_x0000_s26630" name="Equation" r:id="rId33" imgW="571320" imgH="279360" progId="Equation.DSMT4">
                <p:embed/>
              </p:oleObj>
            </a:graphicData>
          </a:graphic>
        </p:graphicFrame>
      </p:grpSp>
      <p:grpSp>
        <p:nvGrpSpPr>
          <p:cNvPr id="107" name="组合 102"/>
          <p:cNvGrpSpPr/>
          <p:nvPr/>
        </p:nvGrpSpPr>
        <p:grpSpPr>
          <a:xfrm>
            <a:off x="1892767" y="1291330"/>
            <a:ext cx="5707790" cy="324412"/>
            <a:chOff x="1465317" y="3189729"/>
            <a:chExt cx="5707790" cy="324412"/>
          </a:xfrm>
        </p:grpSpPr>
        <p:cxnSp>
          <p:nvCxnSpPr>
            <p:cNvPr id="65" name="Straight Arrow Connector 170"/>
            <p:cNvCxnSpPr>
              <a:stCxn id="32" idx="2"/>
              <a:endCxn id="61" idx="0"/>
            </p:cNvCxnSpPr>
            <p:nvPr/>
          </p:nvCxnSpPr>
          <p:spPr>
            <a:xfrm rot="16200000" flipH="1">
              <a:off x="1402023" y="3263808"/>
              <a:ext cx="307490" cy="180902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171"/>
            <p:cNvCxnSpPr>
              <a:stCxn id="30" idx="2"/>
              <a:endCxn id="62" idx="0"/>
            </p:cNvCxnSpPr>
            <p:nvPr/>
          </p:nvCxnSpPr>
          <p:spPr>
            <a:xfrm rot="16200000" flipH="1">
              <a:off x="2482536" y="3297266"/>
              <a:ext cx="318130" cy="103346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172"/>
            <p:cNvCxnSpPr>
              <a:stCxn id="33" idx="2"/>
              <a:endCxn id="63" idx="0"/>
            </p:cNvCxnSpPr>
            <p:nvPr/>
          </p:nvCxnSpPr>
          <p:spPr>
            <a:xfrm rot="16200000" flipH="1">
              <a:off x="3572981" y="3340656"/>
              <a:ext cx="318274" cy="16422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173"/>
            <p:cNvCxnSpPr>
              <a:stCxn id="31" idx="2"/>
              <a:endCxn id="64" idx="0"/>
            </p:cNvCxnSpPr>
            <p:nvPr/>
          </p:nvCxnSpPr>
          <p:spPr>
            <a:xfrm rot="5400000">
              <a:off x="4672266" y="3304847"/>
              <a:ext cx="318274" cy="88040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178"/>
            <p:cNvCxnSpPr>
              <a:stCxn id="70" idx="2"/>
              <a:endCxn id="74" idx="0"/>
            </p:cNvCxnSpPr>
            <p:nvPr/>
          </p:nvCxnSpPr>
          <p:spPr>
            <a:xfrm rot="5400000">
              <a:off x="5852547" y="3341640"/>
              <a:ext cx="324411" cy="20590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181"/>
            <p:cNvCxnSpPr>
              <a:stCxn id="71" idx="2"/>
              <a:endCxn id="75" idx="0"/>
            </p:cNvCxnSpPr>
            <p:nvPr/>
          </p:nvCxnSpPr>
          <p:spPr>
            <a:xfrm rot="5400000">
              <a:off x="6946935" y="3287969"/>
              <a:ext cx="324411" cy="127933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组合 43"/>
          <p:cNvGrpSpPr/>
          <p:nvPr/>
        </p:nvGrpSpPr>
        <p:grpSpPr>
          <a:xfrm>
            <a:off x="147816" y="5082013"/>
            <a:ext cx="8792988" cy="1659875"/>
            <a:chOff x="-13124967" y="3085746"/>
            <a:chExt cx="9793088" cy="1848666"/>
          </a:xfrm>
        </p:grpSpPr>
        <p:sp>
          <p:nvSpPr>
            <p:cNvPr id="7" name="Rounded Rectangle 5"/>
            <p:cNvSpPr/>
            <p:nvPr/>
          </p:nvSpPr>
          <p:spPr>
            <a:xfrm>
              <a:off x="-13124967" y="3093934"/>
              <a:ext cx="9793088" cy="1840478"/>
            </a:xfrm>
            <a:prstGeom prst="roundRect">
              <a:avLst>
                <a:gd name="adj" fmla="val 468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2" descr="C:\Users\xx302\Dropbox\PatternRecognition2014\PR_XuEtAl\Figures\V_Experiment\BehaviourProfiling\STB\STB_1.png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3110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3" descr="C:\Users\xx302\Dropbox\PatternRecognition2014\PR_XuEtAl\Figures\V_Experiment\BehaviourProfiling\STB\STB_2.png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6336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C:\Users\xx302\Dropbox\PatternRecognition2014\PR_XuEtAl\Figures\V_Experiment\BehaviourProfiling\STB\STB_3.png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9562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5" descr="C:\Users\xx302\Dropbox\PatternRecognition2014\PR_XuEtAl\Figures\V_Experiment\BehaviourProfiling\STB\STB_4.png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88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C:\Users\xx302\Dropbox\PatternRecognition2014\PR_XuEtAl\Figures\V_Experiment\BehaviourProfiling\STB\STB_5.png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6014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7" descr="C:\Users\xx302\Dropbox\PatternRecognition2014\PR_XuEtAl\Figures\V_Experiment\BehaviourProfiling\STB\STB_6.png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9240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8" descr="C:\Users\xx302\Dropbox\PatternRecognition2014\PR_XuEtAl\Figures\V_Experiment\BehaviourProfiling\STB\STB_7.png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2466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9" descr="C:\Users\xx302\Dropbox\PatternRecognition2014\PR_XuEtAl\Figures\V_Experiment\BehaviourProfiling\STB\STB_8.png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5692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0" descr="C:\Users\xx302\Dropbox\PatternRecognition2014\PR_XuEtAl\Figures\V_Experiment\BehaviourProfiling\STB\STB_9.png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8918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1" descr="C:\Users\xx302\Dropbox\PatternRecognition2014\PR_XuEtAl\Figures\V_Experiment\BehaviourProfiling\STB\STB_10.png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1451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2" descr="C:\Users\xx302\Dropbox\PatternRecognition2014\PR_XuEtAl\Figures\V_Experiment\BehaviourProfiling\STB\STB_11.png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3110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3" descr="C:\Users\xx302\Dropbox\PatternRecognition2014\PR_XuEtAl\Figures\V_Experiment\BehaviourProfiling\STB\STB_12.png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6336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4" descr="C:\Users\xx302\Dropbox\PatternRecognition2014\PR_XuEtAl\Figures\V_Experiment\BehaviourProfiling\STB\STB_13.png"/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9562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5" descr="C:\Users\xx302\Dropbox\PatternRecognition2014\PR_XuEtAl\Figures\V_Experiment\BehaviourProfiling\STB\STB_14.png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88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6" descr="C:\Users\xx302\Dropbox\PatternRecognition2014\PR_XuEtAl\Figures\V_Experiment\BehaviourProfiling\STB\STB_15.png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6014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7" descr="C:\Users\xx302\Dropbox\PatternRecognition2014\PR_XuEtAl\Figures\V_Experiment\BehaviourProfiling\STB\STB_16.png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9240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8" descr="C:\Users\xx302\Dropbox\PatternRecognition2014\PR_XuEtAl\Figures\V_Experiment\BehaviourProfiling\STB\STB_17.png"/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2466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9" descr="C:\Users\xx302\Dropbox\PatternRecognition2014\PR_XuEtAl\Figures\V_Experiment\BehaviourProfiling\STB\STB_18.png"/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5692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0" descr="C:\Users\xx302\Dropbox\PatternRecognition2014\PR_XuEtAl\Figures\V_Experiment\BehaviourProfiling\STB\STB_19.png"/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8918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1" descr="C:\Users\xx302\Dropbox\PatternRecognition2014\PR_XuEtAl\Figures\V_Experiment\BehaviourProfiling\STB\STB_20.png"/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1451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-12968035" y="3085746"/>
              <a:ext cx="1754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 Topics 1-20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7" name="Picture 67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03185" y="3118063"/>
              <a:ext cx="274217" cy="27421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内容占位符 10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7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Behaviour</a:t>
            </a:r>
            <a:r>
              <a:rPr lang="en-US" altLang="zh-CN" dirty="0" smtClean="0"/>
              <a:t> as Shared Profile</a:t>
            </a:r>
            <a:endParaRPr lang="zh-CN" altLang="en-US" dirty="0"/>
          </a:p>
        </p:txBody>
      </p:sp>
      <p:grpSp>
        <p:nvGrpSpPr>
          <p:cNvPr id="114" name="组合 113"/>
          <p:cNvGrpSpPr/>
          <p:nvPr/>
        </p:nvGrpSpPr>
        <p:grpSpPr>
          <a:xfrm>
            <a:off x="714348" y="1928802"/>
            <a:ext cx="7634387" cy="4214818"/>
            <a:chOff x="1236281" y="2934200"/>
            <a:chExt cx="5385964" cy="2950366"/>
          </a:xfrm>
        </p:grpSpPr>
        <p:sp>
          <p:nvSpPr>
            <p:cNvPr id="115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6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118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20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05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21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23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220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21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22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23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24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216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7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8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9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25" name="Group 775"/>
            <p:cNvGrpSpPr/>
            <p:nvPr/>
          </p:nvGrpSpPr>
          <p:grpSpPr>
            <a:xfrm>
              <a:off x="3998423" y="4777618"/>
              <a:ext cx="589510" cy="503999"/>
              <a:chOff x="4938521" y="311832"/>
              <a:chExt cx="462089" cy="364359"/>
            </a:xfrm>
          </p:grpSpPr>
          <p:pic>
            <p:nvPicPr>
              <p:cNvPr id="212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3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4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5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26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208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09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0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1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27" name="Group 785"/>
            <p:cNvGrpSpPr/>
            <p:nvPr/>
          </p:nvGrpSpPr>
          <p:grpSpPr>
            <a:xfrm>
              <a:off x="1287438" y="3193777"/>
              <a:ext cx="604161" cy="440660"/>
              <a:chOff x="1112193" y="-773616"/>
              <a:chExt cx="671127" cy="511058"/>
            </a:xfrm>
          </p:grpSpPr>
          <p:pic>
            <p:nvPicPr>
              <p:cNvPr id="205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" name="Group 789"/>
            <p:cNvGrpSpPr/>
            <p:nvPr/>
          </p:nvGrpSpPr>
          <p:grpSpPr>
            <a:xfrm>
              <a:off x="1977058" y="3193772"/>
              <a:ext cx="609669" cy="441335"/>
              <a:chOff x="471642" y="-772170"/>
              <a:chExt cx="677249" cy="511838"/>
            </a:xfrm>
          </p:grpSpPr>
          <p:pic>
            <p:nvPicPr>
              <p:cNvPr id="202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3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9" name="Group 793"/>
            <p:cNvGrpSpPr/>
            <p:nvPr/>
          </p:nvGrpSpPr>
          <p:grpSpPr>
            <a:xfrm>
              <a:off x="2672191" y="3193779"/>
              <a:ext cx="605676" cy="440767"/>
              <a:chOff x="1425310" y="-780884"/>
              <a:chExt cx="672812" cy="511183"/>
            </a:xfrm>
          </p:grpSpPr>
          <p:pic>
            <p:nvPicPr>
              <p:cNvPr id="199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0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196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193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2" name="Group 805"/>
            <p:cNvGrpSpPr/>
            <p:nvPr/>
          </p:nvGrpSpPr>
          <p:grpSpPr>
            <a:xfrm>
              <a:off x="1977058" y="3713080"/>
              <a:ext cx="604507" cy="440343"/>
              <a:chOff x="4026962" y="-752379"/>
              <a:chExt cx="671514" cy="510686"/>
            </a:xfrm>
          </p:grpSpPr>
          <p:pic>
            <p:nvPicPr>
              <p:cNvPr id="190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1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2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oup 809"/>
            <p:cNvGrpSpPr/>
            <p:nvPr/>
          </p:nvGrpSpPr>
          <p:grpSpPr>
            <a:xfrm>
              <a:off x="5253203" y="3197645"/>
              <a:ext cx="612000" cy="504000"/>
              <a:chOff x="1112193" y="-773616"/>
              <a:chExt cx="671127" cy="511058"/>
            </a:xfrm>
          </p:grpSpPr>
          <p:pic>
            <p:nvPicPr>
              <p:cNvPr id="18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4" name="Group 813"/>
            <p:cNvGrpSpPr/>
            <p:nvPr/>
          </p:nvGrpSpPr>
          <p:grpSpPr>
            <a:xfrm>
              <a:off x="5929517" y="3197653"/>
              <a:ext cx="612000" cy="504000"/>
              <a:chOff x="471642" y="-772170"/>
              <a:chExt cx="677249" cy="511838"/>
            </a:xfrm>
          </p:grpSpPr>
          <p:pic>
            <p:nvPicPr>
              <p:cNvPr id="18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oup 817"/>
            <p:cNvGrpSpPr/>
            <p:nvPr/>
          </p:nvGrpSpPr>
          <p:grpSpPr>
            <a:xfrm>
              <a:off x="5253213" y="3775784"/>
              <a:ext cx="612004" cy="504000"/>
              <a:chOff x="1425310" y="-780884"/>
              <a:chExt cx="672812" cy="511183"/>
            </a:xfrm>
          </p:grpSpPr>
          <p:pic>
            <p:nvPicPr>
              <p:cNvPr id="18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oup 821"/>
            <p:cNvGrpSpPr/>
            <p:nvPr/>
          </p:nvGrpSpPr>
          <p:grpSpPr>
            <a:xfrm>
              <a:off x="5933131" y="3775791"/>
              <a:ext cx="612000" cy="503996"/>
              <a:chOff x="2243464" y="-845765"/>
              <a:chExt cx="672937" cy="518961"/>
            </a:xfrm>
          </p:grpSpPr>
          <p:pic>
            <p:nvPicPr>
              <p:cNvPr id="17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7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40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141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as Shared Profile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47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Problems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Straight Arrow Connector 838"/>
            <p:cNvCxnSpPr>
              <a:stCxn id="146" idx="1"/>
              <a:endCxn id="122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Straight Arrow Connector 839"/>
            <p:cNvCxnSpPr>
              <a:stCxn id="146" idx="1"/>
              <a:endCxn id="116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Straight Arrow Connector 840"/>
            <p:cNvCxnSpPr>
              <a:stCxn id="146" idx="1"/>
              <a:endCxn id="117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7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  <p:sp>
        <p:nvSpPr>
          <p:cNvPr id="224" name="圆角矩形 223"/>
          <p:cNvSpPr/>
          <p:nvPr/>
        </p:nvSpPr>
        <p:spPr>
          <a:xfrm>
            <a:off x="3243706" y="4100970"/>
            <a:ext cx="2500330" cy="2245870"/>
          </a:xfrm>
          <a:prstGeom prst="roundRect">
            <a:avLst>
              <a:gd name="adj" fmla="val 5035"/>
            </a:avLst>
          </a:prstGeom>
          <a:noFill/>
          <a:ln w="57150">
            <a:solidFill>
              <a:srgbClr val="3BFF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Behaviour</a:t>
            </a:r>
            <a:r>
              <a:rPr lang="en-US" altLang="zh-CN" dirty="0" smtClean="0"/>
              <a:t> as Shared Profile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8596" y="1928802"/>
            <a:ext cx="8286808" cy="4167083"/>
            <a:chOff x="-1402231" y="654828"/>
            <a:chExt cx="9812745" cy="4934412"/>
          </a:xfrm>
        </p:grpSpPr>
        <p:sp>
          <p:nvSpPr>
            <p:cNvPr id="5" name="Rounded Rectangle 4"/>
            <p:cNvSpPr/>
            <p:nvPr/>
          </p:nvSpPr>
          <p:spPr>
            <a:xfrm>
              <a:off x="-1382574" y="654828"/>
              <a:ext cx="9793088" cy="3062901"/>
            </a:xfrm>
            <a:prstGeom prst="roundRect">
              <a:avLst>
                <a:gd name="adj" fmla="val 399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-1382574" y="3748762"/>
              <a:ext cx="9793088" cy="1840478"/>
            </a:xfrm>
            <a:prstGeom prst="roundRect">
              <a:avLst>
                <a:gd name="adj" fmla="val 468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22" descr="C:\Users\xx302\Dropbox\PatternRecognition2014\PR_XuEtAl\Figures\V_Experiment\BehaviourProfiling\STB\STB_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88714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3" descr="C:\Users\xx302\Dropbox\PatternRecognition2014\PR_XuEtAl\Figures\V_Experiment\BehaviourProfiling\STB\STB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0974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4" descr="C:\Users\xx302\Dropbox\PatternRecognition2014\PR_XuEtAl\Figures\V_Experiment\BehaviourProfiling\STB\STB_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5" descr="C:\Users\xx302\Dropbox\PatternRecognition2014\PR_XuEtAl\Figures\V_Experiment\BehaviourProfiling\STB\STB_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0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6" descr="C:\Users\xx302\Dropbox\PatternRecognition2014\PR_XuEtAl\Figures\V_Experiment\BehaviourProfiling\STB\STB_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24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7" descr="C:\Users\xx302\Dropbox\PatternRecognition2014\PR_XuEtAl\Figures\V_Experiment\BehaviourProfiling\STB\STB_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98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8" descr="C:\Users\xx302\Dropbox\PatternRecognition2014\PR_XuEtAl\Figures\V_Experiment\BehaviourProfiling\STB\STB_7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72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9" descr="C:\Users\xx302\Dropbox\PatternRecognition2014\PR_XuEtAl\Figures\V_Experiment\BehaviourProfiling\STB\STB_8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46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0" descr="C:\Users\xx302\Dropbox\PatternRecognition2014\PR_XuEtAl\Figures\V_Experiment\BehaviourProfiling\STB\STB_9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20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1" descr="C:\Users\xx302\Dropbox\PatternRecognition2014\PR_XuEtAl\Figures\V_Experiment\BehaviourProfiling\STB\STB_10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942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2" descr="C:\Users\xx302\Dropbox\PatternRecognition2014\PR_XuEtAl\Figures\V_Experiment\BehaviourProfiling\STB\STB_1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88716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3" descr="C:\Users\xx302\Dropbox\PatternRecognition2014\PR_XuEtAl\Figures\V_Experiment\BehaviourProfiling\STB\STB_12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0976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4" descr="C:\Users\xx302\Dropbox\PatternRecognition2014\PR_XuEtAl\Figures\V_Experiment\BehaviourProfiling\STB\STB_13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5" descr="C:\Users\xx302\Dropbox\PatternRecognition2014\PR_XuEtAl\Figures\V_Experiment\BehaviourProfiling\STB\STB_14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0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6" descr="C:\Users\xx302\Dropbox\PatternRecognition2014\PR_XuEtAl\Figures\V_Experiment\BehaviourProfiling\STB\STB_1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24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7" descr="C:\Users\xx302\Dropbox\PatternRecognition2014\PR_XuEtAl\Figures\V_Experiment\BehaviourProfiling\STB\STB_16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98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8" descr="C:\Users\xx302\Dropbox\PatternRecognition2014\PR_XuEtAl\Figures\V_Experiment\BehaviourProfiling\STB\STB_17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72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9" descr="C:\Users\xx302\Dropbox\PatternRecognition2014\PR_XuEtAl\Figures\V_Experiment\BehaviourProfiling\STB\STB_18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46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0" descr="C:\Users\xx302\Dropbox\PatternRecognition2014\PR_XuEtAl\Figures\V_Experiment\BehaviourProfiling\STB\STB_19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20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1" descr="C:\Users\xx302\Dropbox\PatternRecognition2014\PR_XuEtAl\Figures\V_Experiment\BehaviourProfiling\STB\STB_20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942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8" descr="C:\Users\xx302\Dropbox\PatternRecognition2014\PR_XuEtAl\Figures\V_Experiment\BehaviourProfiling\VWBelonging\frame_scn_1_ind_60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8219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9" descr="C:\Users\xx302\Dropbox\PatternRecognition2014\PR_XuEtAl\Figures\V_Experiment\BehaviourProfiling\VWBelonging\frame_scn_2_ind_55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1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52" descr="C:\Users\xx302\Dropbox\PatternRecognition2014\PR_XuEtAl\Figures\V_Experiment\BehaviourProfiling\VWBelonging\frame_scn_1_ind_67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401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4" descr="C:\Users\xx302\Dropbox\PatternRecognition2014\PR_XuEtAl\Figures\V_Experiment\BehaviourProfiling\VWBelonging\frame_scn_3_ind_38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211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6" descr="C:\Users\xx302\Dropbox\PatternRecognition2014\PR_XuEtAl\Figures\V_Experiment\BehaviourProfiling\VWBelonging\frame_scn_3_ind_5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021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4" descr="C:\Users\xx302\Dropbox\PatternRecognition2014\PR_XuEtAl\Figures\V_Experiment\BehaviourProfiling\VWBelonging\frame_scn_4_ind_55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833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-1225642" y="3740574"/>
              <a:ext cx="1754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 Topics 1-20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1382574" y="654829"/>
              <a:ext cx="3934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 Clip (Behaviour) Profiled by STB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402231" y="2128221"/>
              <a:ext cx="2670924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 Profile </a:t>
              </a:r>
              <a:r>
                <a:rPr lang="el-GR" b="1" dirty="0" smtClean="0">
                  <a:latin typeface="Times New Roman"/>
                  <a:cs typeface="Times New Roman"/>
                </a:rPr>
                <a:t>γ</a:t>
              </a:r>
              <a:r>
                <a:rPr lang="en-GB" b="1" dirty="0" smtClean="0">
                  <a:latin typeface="Times New Roman"/>
                  <a:cs typeface="Times New Roman"/>
                </a:rPr>
                <a:t> </a:t>
              </a:r>
              <a:r>
                <a:rPr lang="en-GB" dirty="0" smtClean="0">
                  <a:latin typeface="Times New Roman"/>
                  <a:cs typeface="Times New Roman"/>
                </a:rPr>
                <a:t>as Bar Chart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6" name="Picture 67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208" y="3772891"/>
              <a:ext cx="274217" cy="27421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C:\Users\xx302\Dropbox\PatternRecognition2014\PR_XuEtAl\Figures\V_Experiment\BehaviourProfiling\VWBelonging\profile_scn_1_ind_60.pn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7238" y="2443458"/>
              <a:ext cx="1526203" cy="1224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 descr="C:\Users\xx302\Dropbox\PatternRecognition2014\PR_XuEtAl\Figures\V_Experiment\BehaviourProfiling\VWBelonging\profile_scn_2_ind_55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60" y="2443458"/>
              <a:ext cx="1435183" cy="1224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C:\Users\xx302\Dropbox\PatternRecognition2014\PR_XuEtAl\Figures\V_Experiment\BehaviourProfiling\VWBelonging\profile_scn_1_ind_67.pn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2738" y="2443458"/>
              <a:ext cx="1635739" cy="1224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C:\Users\xx302\Dropbox\PatternRecognition2014\PR_XuEtAl\Figures\V_Experiment\BehaviourProfiling\VWBelonging\profile_scn_3_ind_38.pn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772" y="2443458"/>
              <a:ext cx="1526203" cy="1224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C:\Users\xx302\Dropbox\PatternRecognition2014\PR_XuEtAl\Figures\V_Experiment\BehaviourProfiling\VWBelonging\profile_scn_3_ind_51.pn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270" y="2443458"/>
              <a:ext cx="1635739" cy="1224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C:\Users\xx302\Dropbox\PatternRecognition2014\PR_XuEtAl\Figures\V_Experiment\BehaviourProfiling\VWBelonging\profile_scn_4_ind_55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306" y="2443458"/>
              <a:ext cx="1643219" cy="1224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/>
          <p:cNvSpPr txBox="1"/>
          <p:nvPr/>
        </p:nvSpPr>
        <p:spPr>
          <a:xfrm>
            <a:off x="500034" y="1285860"/>
            <a:ext cx="615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Each clip is represented as a multinomial distribution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Addressed Problems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14347" y="1966460"/>
            <a:ext cx="7634387" cy="4214818"/>
            <a:chOff x="1236281" y="2934200"/>
            <a:chExt cx="5385964" cy="2950366"/>
          </a:xfrm>
        </p:grpSpPr>
        <p:sp>
          <p:nvSpPr>
            <p:cNvPr id="5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8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0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2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1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3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110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1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2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3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4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106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7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8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9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5" name="Group 775"/>
            <p:cNvGrpSpPr/>
            <p:nvPr/>
          </p:nvGrpSpPr>
          <p:grpSpPr>
            <a:xfrm>
              <a:off x="3998421" y="4777620"/>
              <a:ext cx="589510" cy="503999"/>
              <a:chOff x="4938521" y="311832"/>
              <a:chExt cx="462089" cy="364359"/>
            </a:xfrm>
          </p:grpSpPr>
          <p:pic>
            <p:nvPicPr>
              <p:cNvPr id="102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3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4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5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6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98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99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0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1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" name="Group 785"/>
            <p:cNvGrpSpPr/>
            <p:nvPr/>
          </p:nvGrpSpPr>
          <p:grpSpPr>
            <a:xfrm>
              <a:off x="1287438" y="3193777"/>
              <a:ext cx="604161" cy="440660"/>
              <a:chOff x="1112193" y="-773616"/>
              <a:chExt cx="671127" cy="511058"/>
            </a:xfrm>
          </p:grpSpPr>
          <p:pic>
            <p:nvPicPr>
              <p:cNvPr id="95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789"/>
            <p:cNvGrpSpPr/>
            <p:nvPr/>
          </p:nvGrpSpPr>
          <p:grpSpPr>
            <a:xfrm>
              <a:off x="1977058" y="3193772"/>
              <a:ext cx="609669" cy="441335"/>
              <a:chOff x="471642" y="-772170"/>
              <a:chExt cx="677249" cy="511838"/>
            </a:xfrm>
          </p:grpSpPr>
          <p:pic>
            <p:nvPicPr>
              <p:cNvPr id="92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793"/>
            <p:cNvGrpSpPr/>
            <p:nvPr/>
          </p:nvGrpSpPr>
          <p:grpSpPr>
            <a:xfrm>
              <a:off x="2672191" y="3193779"/>
              <a:ext cx="605676" cy="440767"/>
              <a:chOff x="1425310" y="-780884"/>
              <a:chExt cx="672812" cy="511183"/>
            </a:xfrm>
          </p:grpSpPr>
          <p:pic>
            <p:nvPicPr>
              <p:cNvPr id="89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86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83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805"/>
            <p:cNvGrpSpPr/>
            <p:nvPr/>
          </p:nvGrpSpPr>
          <p:grpSpPr>
            <a:xfrm>
              <a:off x="1977058" y="3713078"/>
              <a:ext cx="604507" cy="440345"/>
              <a:chOff x="4026962" y="-752379"/>
              <a:chExt cx="671514" cy="510686"/>
            </a:xfrm>
          </p:grpSpPr>
          <p:pic>
            <p:nvPicPr>
              <p:cNvPr id="80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809"/>
            <p:cNvGrpSpPr/>
            <p:nvPr/>
          </p:nvGrpSpPr>
          <p:grpSpPr>
            <a:xfrm>
              <a:off x="5253203" y="3197643"/>
              <a:ext cx="612000" cy="504000"/>
              <a:chOff x="1112193" y="-773616"/>
              <a:chExt cx="671127" cy="511058"/>
            </a:xfrm>
          </p:grpSpPr>
          <p:pic>
            <p:nvPicPr>
              <p:cNvPr id="7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813"/>
            <p:cNvGrpSpPr/>
            <p:nvPr/>
          </p:nvGrpSpPr>
          <p:grpSpPr>
            <a:xfrm>
              <a:off x="5929517" y="3197655"/>
              <a:ext cx="612000" cy="504000"/>
              <a:chOff x="471642" y="-772170"/>
              <a:chExt cx="677249" cy="511838"/>
            </a:xfrm>
          </p:grpSpPr>
          <p:pic>
            <p:nvPicPr>
              <p:cNvPr id="7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817"/>
            <p:cNvGrpSpPr/>
            <p:nvPr/>
          </p:nvGrpSpPr>
          <p:grpSpPr>
            <a:xfrm>
              <a:off x="5253217" y="3775784"/>
              <a:ext cx="612006" cy="504000"/>
              <a:chOff x="1425310" y="-780884"/>
              <a:chExt cx="672812" cy="511183"/>
            </a:xfrm>
          </p:grpSpPr>
          <p:pic>
            <p:nvPicPr>
              <p:cNvPr id="7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821"/>
            <p:cNvGrpSpPr/>
            <p:nvPr/>
          </p:nvGrpSpPr>
          <p:grpSpPr>
            <a:xfrm>
              <a:off x="5933131" y="3775791"/>
              <a:ext cx="612000" cy="503996"/>
              <a:chOff x="2243464" y="-845765"/>
              <a:chExt cx="672937" cy="518961"/>
            </a:xfrm>
          </p:grpSpPr>
          <p:pic>
            <p:nvPicPr>
              <p:cNvPr id="6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9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0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31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as Shared Profile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7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Tasks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838"/>
            <p:cNvCxnSpPr>
              <a:stCxn id="36" idx="1"/>
              <a:endCxn id="12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839"/>
            <p:cNvCxnSpPr>
              <a:stCxn id="36" idx="1"/>
              <a:endCxn id="6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840"/>
            <p:cNvCxnSpPr>
              <a:stCxn id="36" idx="1"/>
              <a:endCxn id="7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  <p:sp>
        <p:nvSpPr>
          <p:cNvPr id="114" name="圆角矩形 113"/>
          <p:cNvSpPr/>
          <p:nvPr/>
        </p:nvSpPr>
        <p:spPr>
          <a:xfrm>
            <a:off x="613882" y="4099838"/>
            <a:ext cx="2643206" cy="2286016"/>
          </a:xfrm>
          <a:prstGeom prst="roundRect">
            <a:avLst>
              <a:gd name="adj" fmla="val 10318"/>
            </a:avLst>
          </a:prstGeom>
          <a:noFill/>
          <a:ln>
            <a:solidFill>
              <a:srgbClr val="3BFF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zh-CN" dirty="0" smtClean="0"/>
              <a:t>Problem</a:t>
            </a:r>
            <a:endParaRPr lang="zh-CN" alt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8596" y="1214422"/>
            <a:ext cx="8429684" cy="928694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Tasks: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(1) Behaviour Profiling; (2)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Behaviour Query; (3) Classification; (4) Summarization</a:t>
            </a:r>
          </a:p>
        </p:txBody>
      </p:sp>
      <p:pic>
        <p:nvPicPr>
          <p:cNvPr id="10" name="Introduction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1000100" y="2000240"/>
            <a:ext cx="7429550" cy="4643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0833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Query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1398576"/>
            <a:ext cx="85011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Retrieve relevant video clips from other scenes by providing a query clip. L2 or cosine distance is computed on </a:t>
            </a:r>
            <a:r>
              <a:rPr lang="en-US" altLang="zh-CN" sz="2000" smtClean="0"/>
              <a:t>STB profile. </a:t>
            </a:r>
            <a:endParaRPr lang="en-US" altLang="zh-CN" sz="2000" dirty="0" smtClean="0"/>
          </a:p>
          <a:p>
            <a:endParaRPr lang="en-US" altLang="zh-CN" b="1" dirty="0" smtClean="0"/>
          </a:p>
          <a:p>
            <a:endParaRPr lang="en-US" altLang="zh-CN" b="1" dirty="0" smtClean="0"/>
          </a:p>
        </p:txBody>
      </p:sp>
      <p:grpSp>
        <p:nvGrpSpPr>
          <p:cNvPr id="40" name="组合 39"/>
          <p:cNvGrpSpPr/>
          <p:nvPr/>
        </p:nvGrpSpPr>
        <p:grpSpPr>
          <a:xfrm>
            <a:off x="957690" y="2500306"/>
            <a:ext cx="7029088" cy="4012924"/>
            <a:chOff x="3854712" y="7643842"/>
            <a:chExt cx="15603866" cy="8604998"/>
          </a:xfrm>
        </p:grpSpPr>
        <p:sp>
          <p:nvSpPr>
            <p:cNvPr id="24" name="Rounded Rectangle 4"/>
            <p:cNvSpPr/>
            <p:nvPr/>
          </p:nvSpPr>
          <p:spPr>
            <a:xfrm>
              <a:off x="6786578" y="7643842"/>
              <a:ext cx="12672000" cy="8601470"/>
            </a:xfrm>
            <a:prstGeom prst="roundRect">
              <a:avLst>
                <a:gd name="adj" fmla="val 2064"/>
              </a:avLst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Retrieved Clips from Other Scenes</a:t>
              </a:r>
              <a:endParaRPr lang="en-GB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Picture 3" descr="C:\Users\xx302\Dropbox\PatternRecognition2014\PR_XuEtAl\Figures\V_Experiment\QBE_Qualitative\Example1\retrieva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562" y="8426132"/>
              <a:ext cx="12233010" cy="180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C:\Users\xx302\Dropbox\PatternRecognition2014\PR_XuEtAl\Figures\V_Experiment\QBE_Qualitative\Example2\retrieva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562" y="10353640"/>
              <a:ext cx="12233010" cy="180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C:\Users\xx302\Dropbox\PatternRecognition2014\PR_XuEtAl\Figures\V_Experiment\QBE_Qualitative\Example5\retriev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562" y="12316222"/>
              <a:ext cx="12233010" cy="180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 descr="C:\Users\xx302\Dropbox\PatternRecognition2014\PR_XuEtAl\Figures\V_Experiment\QBE_Qualitative\Example6\retrieva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562" y="14243729"/>
              <a:ext cx="12233010" cy="180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ounded Rectangle 13"/>
            <p:cNvSpPr/>
            <p:nvPr/>
          </p:nvSpPr>
          <p:spPr>
            <a:xfrm>
              <a:off x="3854712" y="7647370"/>
              <a:ext cx="2772000" cy="8601470"/>
            </a:xfrm>
            <a:prstGeom prst="roundRect">
              <a:avLst>
                <a:gd name="adj" fmla="val 9293"/>
              </a:avLst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Clips</a:t>
              </a:r>
              <a:endParaRPr lang="en-GB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2" descr="C:\Users\xx302\Dropbox\PatternRecognition2014\PR_XuEtAl\Figures\V_Experiment\QBE_Qualitative\Example1\quer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4" y="8429660"/>
              <a:ext cx="2382783" cy="180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xx302\Dropbox\PatternRecognition2014\PR_XuEtAl\Figures\V_Experiment\QBE_Qualitative\Example2\query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4" y="10357168"/>
              <a:ext cx="2382783" cy="180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xx302\Dropbox\PatternRecognition2014\PR_XuEtAl\Figures\V_Experiment\QBE_Qualitative\Example5\quer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4" y="12319750"/>
              <a:ext cx="2382783" cy="180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3" descr="C:\Users\xx302\Dropbox\PatternRecognition2014\PR_XuEtAl\Figures\V_Experiment\QBE_Qualitative\Example6\quer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4" y="14247257"/>
              <a:ext cx="2382783" cy="180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4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4832" y="7715850"/>
              <a:ext cx="693588" cy="69358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Predict the label of a clip in a new scene given training data from other scenes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Classification</a:t>
            </a:r>
            <a:endParaRPr lang="zh-CN" altLang="en-US" dirty="0"/>
          </a:p>
        </p:txBody>
      </p:sp>
      <p:pic>
        <p:nvPicPr>
          <p:cNvPr id="38916" name="Picture 4" descr="F:\Dropbox\TCSVT\TCSVT_XuEtAl\Figures\V_Experiment\QBE_Qualitative\Example2\quer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2330" y="3786190"/>
            <a:ext cx="1459454" cy="1102500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115476" y="3571876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Knn</a:t>
            </a:r>
            <a:r>
              <a:rPr lang="en-US" altLang="zh-CN" sz="2400" b="1" dirty="0" smtClean="0"/>
              <a:t> Classifier</a:t>
            </a:r>
            <a:endParaRPr lang="zh-CN" altLang="en-US" sz="2400" b="1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28596" y="2500306"/>
            <a:ext cx="3375446" cy="3625479"/>
            <a:chOff x="785786" y="2357430"/>
            <a:chExt cx="3857652" cy="4143404"/>
          </a:xfrm>
        </p:grpSpPr>
        <p:grpSp>
          <p:nvGrpSpPr>
            <p:cNvPr id="13" name="组合 12"/>
            <p:cNvGrpSpPr/>
            <p:nvPr/>
          </p:nvGrpSpPr>
          <p:grpSpPr>
            <a:xfrm>
              <a:off x="1112358" y="3092221"/>
              <a:ext cx="1496303" cy="1510062"/>
              <a:chOff x="469416" y="2877907"/>
              <a:chExt cx="1496303" cy="1510062"/>
            </a:xfrm>
          </p:grpSpPr>
          <p:pic>
            <p:nvPicPr>
              <p:cNvPr id="7" name="Picture 3" descr="F:\Dropbox\TCSVT\TCSVT_XuEtAl\Figures\V_Experiment\QBE_Qualitative\Example2\retrieval.png"/>
              <p:cNvPicPr>
                <a:picLocks noChangeAspect="1" noChangeArrowheads="1"/>
              </p:cNvPicPr>
              <p:nvPr/>
            </p:nvPicPr>
            <p:blipFill>
              <a:blip r:embed="rId3"/>
              <a:srcRect l="20357" r="60357" b="1698"/>
              <a:stretch>
                <a:fillRect/>
              </a:stretch>
            </p:blipFill>
            <p:spPr bwMode="auto">
              <a:xfrm>
                <a:off x="469416" y="2877907"/>
                <a:ext cx="1496303" cy="1122227"/>
              </a:xfrm>
              <a:prstGeom prst="rect">
                <a:avLst/>
              </a:prstGeom>
              <a:ln w="38100" cap="sq">
                <a:solidFill>
                  <a:srgbClr val="FF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91560" y="4036224"/>
                <a:ext cx="984152" cy="351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 smtClean="0"/>
                  <a:t>Behav</a:t>
                </a:r>
                <a:r>
                  <a:rPr lang="en-US" altLang="zh-CN" sz="1400" dirty="0" smtClean="0"/>
                  <a:t> 1</a:t>
                </a:r>
                <a:endParaRPr lang="zh-CN" altLang="en-US" sz="1400" dirty="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990158" y="3102225"/>
              <a:ext cx="1522561" cy="1494752"/>
              <a:chOff x="2418654" y="3959481"/>
              <a:chExt cx="1522561" cy="1494752"/>
            </a:xfrm>
          </p:grpSpPr>
          <p:pic>
            <p:nvPicPr>
              <p:cNvPr id="38915" name="Picture 3" descr="F:\Dropbox\TCSVT\TCSVT_XuEtAl\Figures\V_Experiment\QBE_Qualitative\Example2\retrieval.png"/>
              <p:cNvPicPr>
                <a:picLocks noChangeAspect="1" noChangeArrowheads="1"/>
              </p:cNvPicPr>
              <p:nvPr/>
            </p:nvPicPr>
            <p:blipFill>
              <a:blip r:embed="rId3"/>
              <a:srcRect l="40179" r="39999" b="1698"/>
              <a:stretch>
                <a:fillRect/>
              </a:stretch>
            </p:blipFill>
            <p:spPr bwMode="auto">
              <a:xfrm>
                <a:off x="2418654" y="3959481"/>
                <a:ext cx="1522561" cy="1111056"/>
              </a:xfrm>
              <a:prstGeom prst="rect">
                <a:avLst/>
              </a:prstGeom>
              <a:ln w="38100" cap="sq">
                <a:solidFill>
                  <a:srgbClr val="FFFF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745228" y="5102488"/>
                <a:ext cx="956673" cy="351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 smtClean="0"/>
                  <a:t>Behav</a:t>
                </a:r>
                <a:r>
                  <a:rPr lang="en-US" altLang="zh-CN" sz="1200" dirty="0" smtClean="0"/>
                  <a:t> 1</a:t>
                </a:r>
                <a:endParaRPr lang="zh-CN" altLang="en-US" sz="1200" dirty="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112358" y="4925090"/>
              <a:ext cx="1484250" cy="1498862"/>
              <a:chOff x="469416" y="4710776"/>
              <a:chExt cx="1484250" cy="1498862"/>
            </a:xfrm>
          </p:grpSpPr>
          <p:pic>
            <p:nvPicPr>
              <p:cNvPr id="38917" name="Picture 5" descr="F:\Dropbox\TCSVT\TCSVT_XuEtAl\Figures\V_Experiment\QBE_Qualitative\Example3\query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69416" y="4710776"/>
                <a:ext cx="1484250" cy="1121232"/>
              </a:xfrm>
              <a:prstGeom prst="rect">
                <a:avLst/>
              </a:prstGeom>
              <a:ln w="38100" cap="sq">
                <a:solidFill>
                  <a:srgbClr val="92D05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95991" y="5857893"/>
                <a:ext cx="984152" cy="351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 smtClean="0"/>
                  <a:t>Behav</a:t>
                </a:r>
                <a:r>
                  <a:rPr lang="en-US" altLang="zh-CN" sz="1400" dirty="0" smtClean="0"/>
                  <a:t> 2</a:t>
                </a:r>
                <a:endParaRPr lang="zh-CN" altLang="en-US" sz="1400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990158" y="4905335"/>
              <a:ext cx="1510404" cy="1537228"/>
              <a:chOff x="2872159" y="5333963"/>
              <a:chExt cx="1510404" cy="1537228"/>
            </a:xfrm>
          </p:grpSpPr>
          <p:pic>
            <p:nvPicPr>
              <p:cNvPr id="38918" name="Picture 6" descr="F:\Dropbox\TCSVT\TCSVT_XuEtAl\Figures\V_Experiment\QBE_Qualitative\Example5\query.pn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72159" y="5333963"/>
                <a:ext cx="1510404" cy="1140986"/>
              </a:xfrm>
              <a:prstGeom prst="rect">
                <a:avLst/>
              </a:prstGeom>
              <a:ln w="38100" cap="sq">
                <a:solidFill>
                  <a:srgbClr val="00B0F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3198733" y="6519446"/>
                <a:ext cx="984152" cy="351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 smtClean="0"/>
                  <a:t>Behav</a:t>
                </a:r>
                <a:r>
                  <a:rPr lang="en-US" altLang="zh-CN" sz="1400" dirty="0" smtClean="0"/>
                  <a:t> 3</a:t>
                </a:r>
                <a:endParaRPr lang="zh-CN" altLang="en-US" sz="1400" dirty="0"/>
              </a:p>
            </p:txBody>
          </p:sp>
        </p:grpSp>
        <p:sp>
          <p:nvSpPr>
            <p:cNvPr id="23" name="圆角矩形 22"/>
            <p:cNvSpPr/>
            <p:nvPr/>
          </p:nvSpPr>
          <p:spPr>
            <a:xfrm>
              <a:off x="785786" y="2357430"/>
              <a:ext cx="3857652" cy="4143404"/>
            </a:xfrm>
            <a:prstGeom prst="roundRect">
              <a:avLst>
                <a:gd name="adj" fmla="val 595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41720" y="2427735"/>
              <a:ext cx="2136483" cy="457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Training Data</a:t>
              </a:r>
              <a:endParaRPr lang="zh-CN" altLang="en-US" sz="2000" b="1" dirty="0"/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6786578" y="2500306"/>
            <a:ext cx="2000264" cy="30986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858016" y="2571744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Testing Data</a:t>
            </a:r>
            <a:endParaRPr lang="zh-CN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929454" y="5000636"/>
            <a:ext cx="178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Behav</a:t>
            </a:r>
            <a:r>
              <a:rPr lang="en-US" altLang="zh-CN" sz="2800" b="1" dirty="0" smtClean="0"/>
              <a:t> ?</a:t>
            </a:r>
            <a:endParaRPr lang="zh-CN" altLang="en-US" sz="2800" b="1" dirty="0"/>
          </a:p>
        </p:txBody>
      </p:sp>
      <p:sp>
        <p:nvSpPr>
          <p:cNvPr id="29" name="右箭头 28"/>
          <p:cNvSpPr/>
          <p:nvPr/>
        </p:nvSpPr>
        <p:spPr>
          <a:xfrm>
            <a:off x="3929058" y="4143380"/>
            <a:ext cx="2714644" cy="1000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42910" y="288797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Scene 1</a:t>
            </a:r>
            <a:endParaRPr lang="zh-CN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26942" y="2921314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Scene 2</a:t>
            </a:r>
            <a:endParaRPr lang="zh-CN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58150" y="4492950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Scene 3</a:t>
            </a:r>
            <a:endParaRPr lang="zh-CN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285984" y="4492950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Scene 4</a:t>
            </a:r>
            <a:endParaRPr lang="zh-CN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072330" y="3500438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Scene 5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Select K clips to cover as many unique </a:t>
            </a:r>
            <a:r>
              <a:rPr lang="en-US" altLang="zh-CN" sz="2000" dirty="0" err="1" smtClean="0"/>
              <a:t>behaviours</a:t>
            </a:r>
            <a:r>
              <a:rPr lang="en-US" altLang="zh-CN" sz="2000" dirty="0" smtClean="0"/>
              <a:t> as possible</a:t>
            </a:r>
          </a:p>
          <a:p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err="1" smtClean="0"/>
              <a:t>Kcenter</a:t>
            </a:r>
            <a:r>
              <a:rPr lang="en-US" altLang="zh-CN" sz="2000" dirty="0" smtClean="0"/>
              <a:t> Clustering:  </a:t>
            </a:r>
          </a:p>
          <a:p>
            <a:pPr>
              <a:buNone/>
            </a:pPr>
            <a:r>
              <a:rPr lang="en-US" altLang="zh-CN" sz="1600" dirty="0" smtClean="0"/>
              <a:t>Select K clips that minimize the farthest distance from any candidate clip to the closest selected clip. </a:t>
            </a:r>
            <a:r>
              <a:rPr lang="en-US" altLang="zh-CN" sz="1600" dirty="0" err="1" smtClean="0"/>
              <a:t>Kcenter</a:t>
            </a:r>
            <a:r>
              <a:rPr lang="en-US" altLang="zh-CN" sz="1600" dirty="0" smtClean="0"/>
              <a:t> is good at keeping outliers.</a:t>
            </a:r>
            <a:endParaRPr lang="zh-CN" altLang="en-US" sz="1600" dirty="0" smtClean="0"/>
          </a:p>
          <a:p>
            <a:pPr>
              <a:buNone/>
            </a:pP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39938" name="Picture 2" descr="F:\Dropbox\Stage2\CSVT\Image\Kcen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2071678"/>
            <a:ext cx="3438525" cy="500066"/>
          </a:xfrm>
          <a:prstGeom prst="rect">
            <a:avLst/>
          </a:prstGeom>
          <a:noFill/>
        </p:spPr>
      </p:pic>
      <p:pic>
        <p:nvPicPr>
          <p:cNvPr id="3074" name="Picture 2" descr="F:\Dropbox\Stage2\CSVT\Image\Summary_Dat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857628"/>
            <a:ext cx="2743977" cy="2592000"/>
          </a:xfrm>
          <a:prstGeom prst="rect">
            <a:avLst/>
          </a:prstGeom>
          <a:noFill/>
        </p:spPr>
      </p:pic>
      <p:pic>
        <p:nvPicPr>
          <p:cNvPr id="3075" name="Picture 3" descr="F:\Dropbox\Stage2\CSVT\Image\Kcenter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3857628"/>
            <a:ext cx="2768154" cy="2592000"/>
          </a:xfrm>
          <a:prstGeom prst="rect">
            <a:avLst/>
          </a:prstGeom>
          <a:noFill/>
        </p:spPr>
      </p:pic>
      <p:pic>
        <p:nvPicPr>
          <p:cNvPr id="3076" name="Picture 4" descr="F:\Dropbox\Stage2\CSVT\Image\Kmeans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3857628"/>
            <a:ext cx="2776544" cy="2592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57224" y="350043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 Data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86182" y="350043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Kmeans</a:t>
            </a:r>
            <a:r>
              <a:rPr lang="en-US" altLang="zh-CN" dirty="0" smtClean="0"/>
              <a:t> Result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2264" y="350043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Kcenter</a:t>
            </a:r>
            <a:r>
              <a:rPr lang="en-US" altLang="zh-CN" dirty="0" smtClean="0"/>
              <a:t> Result </a:t>
            </a:r>
            <a:endParaRPr lang="zh-CN" altLang="en-US" dirty="0"/>
          </a:p>
        </p:txBody>
      </p:sp>
      <p:sp>
        <p:nvSpPr>
          <p:cNvPr id="11" name="五角星 10"/>
          <p:cNvSpPr/>
          <p:nvPr/>
        </p:nvSpPr>
        <p:spPr>
          <a:xfrm>
            <a:off x="4071934" y="4929198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五角星 14"/>
          <p:cNvSpPr/>
          <p:nvPr/>
        </p:nvSpPr>
        <p:spPr>
          <a:xfrm>
            <a:off x="3730449" y="6429396"/>
            <a:ext cx="193905" cy="142876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44763" y="6357958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Selected Clip</a:t>
            </a:r>
            <a:endParaRPr lang="zh-CN" altLang="en-US" sz="1600" dirty="0"/>
          </a:p>
        </p:txBody>
      </p:sp>
      <p:sp>
        <p:nvSpPr>
          <p:cNvPr id="18" name="五角星 17"/>
          <p:cNvSpPr/>
          <p:nvPr/>
        </p:nvSpPr>
        <p:spPr>
          <a:xfrm>
            <a:off x="6858016" y="6448032"/>
            <a:ext cx="193905" cy="142876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72330" y="6376594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Selected Clip</a:t>
            </a:r>
            <a:endParaRPr lang="zh-CN" altLang="en-US" sz="1600" dirty="0"/>
          </a:p>
        </p:txBody>
      </p:sp>
      <p:sp>
        <p:nvSpPr>
          <p:cNvPr id="23" name="五角星 22"/>
          <p:cNvSpPr/>
          <p:nvPr/>
        </p:nvSpPr>
        <p:spPr>
          <a:xfrm>
            <a:off x="4143372" y="5357826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角星 23"/>
          <p:cNvSpPr/>
          <p:nvPr/>
        </p:nvSpPr>
        <p:spPr>
          <a:xfrm>
            <a:off x="4643438" y="5072074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7000892" y="5143512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8286776" y="4143380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五角星 26"/>
          <p:cNvSpPr/>
          <p:nvPr/>
        </p:nvSpPr>
        <p:spPr>
          <a:xfrm>
            <a:off x="8143900" y="5072074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05192"/>
          </a:xfrm>
        </p:spPr>
        <p:txBody>
          <a:bodyPr>
            <a:normAutofit/>
          </a:bodyPr>
          <a:lstStyle/>
          <a:p>
            <a:r>
              <a:rPr lang="en-US" altLang="zh-CN" sz="2400" b="1" dirty="0" smtClean="0"/>
              <a:t>Dataset</a:t>
            </a:r>
          </a:p>
          <a:p>
            <a:r>
              <a:rPr lang="en-US" altLang="zh-CN" sz="1600" dirty="0" smtClean="0"/>
              <a:t>27 real traffic surveillance scenes</a:t>
            </a:r>
          </a:p>
          <a:p>
            <a:r>
              <a:rPr lang="en-US" altLang="zh-CN" sz="1600" dirty="0" smtClean="0"/>
              <a:t>Each with 18000 frames in 10 fps. 9000 frames for training and rest for testing</a:t>
            </a:r>
          </a:p>
          <a:p>
            <a:r>
              <a:rPr lang="en-US" altLang="zh-CN" sz="1800" b="1" dirty="0" smtClean="0"/>
              <a:t>LDA settings:</a:t>
            </a:r>
          </a:p>
          <a:p>
            <a:r>
              <a:rPr lang="en-US" altLang="zh-CN" sz="1600" dirty="0" smtClean="0"/>
              <a:t>Optical flow quantize into 8 directions</a:t>
            </a:r>
          </a:p>
          <a:p>
            <a:r>
              <a:rPr lang="en-US" altLang="zh-CN" sz="1600" dirty="0" smtClean="0"/>
              <a:t>25 frames per clip/document (360 clips per scene)</a:t>
            </a:r>
          </a:p>
          <a:p>
            <a:r>
              <a:rPr lang="en-US" altLang="zh-CN" sz="1600" dirty="0" smtClean="0"/>
              <a:t># topics = 15</a:t>
            </a:r>
          </a:p>
          <a:p>
            <a:r>
              <a:rPr lang="en-US" altLang="zh-CN" sz="1800" b="1" dirty="0" smtClean="0"/>
              <a:t>Application Settings:</a:t>
            </a:r>
          </a:p>
          <a:p>
            <a:r>
              <a:rPr lang="en-US" altLang="zh-CN" sz="1600" dirty="0" smtClean="0"/>
              <a:t>80 frames per clip/document (112 clips per scene)</a:t>
            </a:r>
          </a:p>
          <a:p>
            <a:r>
              <a:rPr lang="en-US" altLang="zh-CN" sz="1800" b="1" dirty="0" smtClean="0"/>
              <a:t>Annotations:</a:t>
            </a:r>
          </a:p>
          <a:p>
            <a:r>
              <a:rPr lang="en-US" altLang="zh-CN" sz="1600" dirty="0" smtClean="0"/>
              <a:t>6 scenes from two clusters are annotated into 31/59 categories of </a:t>
            </a:r>
            <a:r>
              <a:rPr lang="en-US" altLang="zh-CN" sz="1600" dirty="0" err="1" smtClean="0"/>
              <a:t>behaviours</a:t>
            </a:r>
            <a:endParaRPr lang="en-US" altLang="zh-CN" sz="16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Settings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Profiling</a:t>
            </a:r>
            <a:endParaRPr lang="zh-CN" altLang="en-US" dirty="0"/>
          </a:p>
        </p:txBody>
      </p:sp>
      <p:pic>
        <p:nvPicPr>
          <p:cNvPr id="5" name="Multi-Scene Profiling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720" y="1357298"/>
            <a:ext cx="8572560" cy="535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Query</a:t>
            </a:r>
            <a:endParaRPr lang="zh-CN" altLang="en-US" dirty="0"/>
          </a:p>
        </p:txBody>
      </p:sp>
      <p:pic>
        <p:nvPicPr>
          <p:cNvPr id="4" name="Cross-Scene Query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720" y="1285860"/>
            <a:ext cx="8572558" cy="53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 smtClean="0"/>
              <a:t>Comparison of Models: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Flat Model (FM): without multi-layer clustering.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Our Scene Cluster Model (SCM):</a:t>
            </a:r>
            <a:r>
              <a:rPr lang="en-US" altLang="zh-CN" sz="1400" dirty="0" smtClean="0"/>
              <a:t> </a:t>
            </a:r>
            <a:r>
              <a:rPr lang="en-US" altLang="zh-CN" sz="1600" dirty="0" smtClean="0"/>
              <a:t>with multi-layer clustering.</a:t>
            </a:r>
          </a:p>
          <a:p>
            <a:pPr>
              <a:buFont typeface="Wingdings" pitchFamily="2" charset="2"/>
              <a:buChar char="Ø"/>
            </a:pPr>
            <a:endParaRPr lang="en-US" altLang="zh-CN" sz="14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800" b="1" dirty="0" smtClean="0"/>
              <a:t>Evaluation</a:t>
            </a:r>
            <a:r>
              <a:rPr lang="en-US" altLang="zh-CN" sz="1800" dirty="0" smtClean="0"/>
              <a:t>: Mean Average Precision for first T retrievals</a:t>
            </a:r>
          </a:p>
          <a:p>
            <a:pPr>
              <a:buFont typeface="Wingdings" pitchFamily="2" charset="2"/>
              <a:buChar char="Ø"/>
            </a:pPr>
            <a:endParaRPr lang="zh-CN" altLang="en-US" sz="1600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Query</a:t>
            </a:r>
            <a:endParaRPr lang="zh-CN" altLang="en-US" dirty="0"/>
          </a:p>
        </p:txBody>
      </p:sp>
      <p:pic>
        <p:nvPicPr>
          <p:cNvPr id="4" name="Picture 2" descr="F:\Dropbox\Stage2\CSVT\Image\Query_M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992510"/>
            <a:ext cx="7255676" cy="38074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2447738"/>
          </a:xfrm>
        </p:spPr>
        <p:txBody>
          <a:bodyPr>
            <a:normAutofit lnSpcReduction="10000"/>
          </a:bodyPr>
          <a:lstStyle/>
          <a:p>
            <a:r>
              <a:rPr lang="en-US" altLang="zh-CN" sz="2000" b="1" dirty="0" smtClean="0"/>
              <a:t>Settings</a:t>
            </a:r>
            <a:r>
              <a:rPr lang="en-US" altLang="zh-CN" sz="2000" dirty="0" smtClean="0"/>
              <a:t>: Leave-One-Out Cross-Validation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Evaluation</a:t>
            </a:r>
            <a:r>
              <a:rPr lang="en-US" altLang="zh-CN" sz="2000" dirty="0" smtClean="0"/>
              <a:t>: Average Accuracy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Comparison of Models: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Flat Model (FM): without multi-layer clustering.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Our Scene Cluster Model (SCM):</a:t>
            </a:r>
            <a:r>
              <a:rPr lang="en-US" altLang="zh-CN" sz="1800" dirty="0" smtClean="0"/>
              <a:t> </a:t>
            </a:r>
            <a:r>
              <a:rPr lang="en-US" altLang="zh-CN" sz="2000" dirty="0" smtClean="0"/>
              <a:t>with multi-layer clustering.</a:t>
            </a:r>
            <a:endParaRPr lang="zh-CN" altLang="en-US" sz="1800" dirty="0" smtClean="0"/>
          </a:p>
          <a:p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Classification</a:t>
            </a:r>
            <a:endParaRPr lang="zh-CN" altLang="en-US" dirty="0"/>
          </a:p>
        </p:txBody>
      </p:sp>
      <p:pic>
        <p:nvPicPr>
          <p:cNvPr id="37890" name="Picture 2" descr="F:\Dropbox\Stage2\CSVT\Image\ClassificationTab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26" y="3787322"/>
            <a:ext cx="7640504" cy="28817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3375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b="1" dirty="0" smtClean="0"/>
              <a:t>Settings</a:t>
            </a:r>
            <a:r>
              <a:rPr lang="en-US" altLang="zh-CN" sz="2000" dirty="0" smtClean="0"/>
              <a:t>: Select K clips from all video clip across 6 scenes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Evaluation</a:t>
            </a:r>
            <a:r>
              <a:rPr lang="en-US" altLang="zh-CN" sz="2000" dirty="0" smtClean="0"/>
              <a:t>: The percentage of covered unique </a:t>
            </a:r>
            <a:r>
              <a:rPr lang="en-US" altLang="zh-CN" sz="2000" dirty="0" err="1" smtClean="0"/>
              <a:t>behaviours</a:t>
            </a:r>
            <a:r>
              <a:rPr lang="en-US" altLang="zh-CN" sz="2000" dirty="0" smtClean="0"/>
              <a:t> in summary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Comparison of Scene Model:</a:t>
            </a:r>
          </a:p>
          <a:p>
            <a:r>
              <a:rPr lang="en-US" altLang="zh-CN" sz="2000" dirty="0" smtClean="0"/>
              <a:t>Single Scene: concatenate summary from each single scene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Flat Model (FM): without multi-layer clustering.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Our Scene Cluster Model (SCM):</a:t>
            </a:r>
            <a:r>
              <a:rPr lang="en-US" altLang="zh-CN" sz="1800" dirty="0" smtClean="0"/>
              <a:t> </a:t>
            </a:r>
            <a:r>
              <a:rPr lang="en-US" altLang="zh-CN" sz="2000" dirty="0" smtClean="0"/>
              <a:t>with multi-layer clustering.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Comparison of Summarization Models:</a:t>
            </a:r>
          </a:p>
          <a:p>
            <a:r>
              <a:rPr lang="en-US" altLang="zh-CN" sz="2000" dirty="0" smtClean="0"/>
              <a:t>Random</a:t>
            </a:r>
          </a:p>
          <a:p>
            <a:r>
              <a:rPr lang="en-US" altLang="zh-CN" sz="2000" dirty="0" smtClean="0"/>
              <a:t>User Attention</a:t>
            </a:r>
          </a:p>
          <a:p>
            <a:r>
              <a:rPr lang="en-US" altLang="zh-CN" sz="2000" dirty="0" smtClean="0"/>
              <a:t>Graph Cut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Scene Cluster 3 (4 scenes in total)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4" name="Picture 4" descr="F:\Dropbox\Stage2\CSVT\Image\VideoSummary_ModelSet_1_Case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714620"/>
            <a:ext cx="7893877" cy="32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3853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Conventional Approaches</a:t>
            </a:r>
            <a:endParaRPr lang="zh-CN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619672" y="321297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29124" y="1857364"/>
            <a:ext cx="4571462" cy="11387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i="1" dirty="0" smtClean="0"/>
              <a:t>Approaches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Exhaustively annotate each scene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Train independent models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286380" y="3500438"/>
            <a:ext cx="3500462" cy="20621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i="1" dirty="0" smtClean="0"/>
              <a:t>Limitations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Discover related scenes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Discover similar activities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Cross-scene query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Multi-scene summarization</a:t>
            </a:r>
          </a:p>
        </p:txBody>
      </p:sp>
      <p:pic>
        <p:nvPicPr>
          <p:cNvPr id="5121" name="Picture 1" descr="F:\Dropbox\Stage2\CSVT\Image\wangMG07cvp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714488"/>
            <a:ext cx="1625435" cy="1428760"/>
          </a:xfrm>
          <a:prstGeom prst="rect">
            <a:avLst/>
          </a:prstGeom>
          <a:noFill/>
        </p:spPr>
      </p:pic>
      <p:pic>
        <p:nvPicPr>
          <p:cNvPr id="5123" name="Picture 3" descr="F:\Dropbox\Stage2\CSVT\Image\HospedalesGongXiang_IJCV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1357298"/>
            <a:ext cx="1497514" cy="221457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28596" y="314324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Wang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 CVPR07 </a:t>
            </a:r>
            <a:endParaRPr lang="zh-CN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541574" y="3571876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Hospedales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 IJCV12</a:t>
            </a:r>
            <a:endParaRPr lang="zh-CN" altLang="en-US" sz="1400" dirty="0"/>
          </a:p>
        </p:txBody>
      </p:sp>
      <p:pic>
        <p:nvPicPr>
          <p:cNvPr id="5124" name="Picture 4" descr="F:\Dropbox\Stage2\CSVT\Image\VaradarajanEmonetOdobez-IJCV-201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929066"/>
            <a:ext cx="808898" cy="1643074"/>
          </a:xfrm>
          <a:prstGeom prst="rect">
            <a:avLst/>
          </a:prstGeom>
          <a:noFill/>
        </p:spPr>
      </p:pic>
      <p:pic>
        <p:nvPicPr>
          <p:cNvPr id="5125" name="Picture 5" descr="F:\Dropbox\Stage2\CSVT\Image\kuettel-cvpr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4000504"/>
            <a:ext cx="2214578" cy="156250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0" y="5572140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Varadarajan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 IJCV13</a:t>
            </a:r>
            <a:endParaRPr lang="zh-CN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571736" y="5643578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Kuettel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 CVPR10</a:t>
            </a:r>
            <a:endParaRPr lang="zh-CN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4282" y="5957754"/>
            <a:ext cx="8481809" cy="9002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 smtClean="0"/>
              <a:t>Wang, </a:t>
            </a:r>
            <a:r>
              <a:rPr lang="en-US" sz="1050" dirty="0" err="1" smtClean="0"/>
              <a:t>Xiaogang</a:t>
            </a:r>
            <a:r>
              <a:rPr lang="en-US" sz="1050" dirty="0" smtClean="0"/>
              <a:t>, </a:t>
            </a:r>
            <a:r>
              <a:rPr lang="en-US" sz="1050" dirty="0" err="1" smtClean="0"/>
              <a:t>Xiaoxu</a:t>
            </a:r>
            <a:r>
              <a:rPr lang="en-US" sz="1050" dirty="0" smtClean="0"/>
              <a:t> Ma, and Eric </a:t>
            </a:r>
            <a:r>
              <a:rPr lang="en-US" sz="1050" dirty="0" err="1" smtClean="0"/>
              <a:t>Grimson</a:t>
            </a:r>
            <a:r>
              <a:rPr lang="en-US" sz="1050" dirty="0" smtClean="0"/>
              <a:t>. "Unsupervised activity perception by hierarchical </a:t>
            </a:r>
            <a:r>
              <a:rPr lang="en-US" sz="1050" dirty="0" err="1" smtClean="0"/>
              <a:t>bayesian</a:t>
            </a:r>
            <a:r>
              <a:rPr lang="en-US" sz="1050" dirty="0" smtClean="0"/>
              <a:t> models." </a:t>
            </a:r>
            <a:r>
              <a:rPr lang="en-US" sz="1050" i="1" dirty="0" smtClean="0"/>
              <a:t>CVPR07</a:t>
            </a:r>
          </a:p>
          <a:p>
            <a:r>
              <a:rPr lang="en-US" sz="1050" dirty="0" err="1" smtClean="0"/>
              <a:t>Hospedales</a:t>
            </a:r>
            <a:r>
              <a:rPr lang="en-US" sz="1050" dirty="0" smtClean="0"/>
              <a:t>, Timothy, </a:t>
            </a:r>
            <a:r>
              <a:rPr lang="en-US" sz="1050" dirty="0" err="1" smtClean="0"/>
              <a:t>Shaogang</a:t>
            </a:r>
            <a:r>
              <a:rPr lang="en-US" sz="1050" dirty="0" smtClean="0"/>
              <a:t> Gong, and Tao Xiang. "Video </a:t>
            </a:r>
            <a:r>
              <a:rPr lang="en-US" sz="1050" dirty="0" err="1" smtClean="0"/>
              <a:t>behaviour</a:t>
            </a:r>
            <a:r>
              <a:rPr lang="en-US" sz="1050" dirty="0" smtClean="0"/>
              <a:t> mining using a dynamic topic model." </a:t>
            </a:r>
            <a:r>
              <a:rPr lang="en-US" sz="1050" i="1" dirty="0" smtClean="0"/>
              <a:t>IJCV12</a:t>
            </a:r>
          </a:p>
          <a:p>
            <a:r>
              <a:rPr lang="en-US" sz="1050" dirty="0" err="1" smtClean="0"/>
              <a:t>Varadarajan</a:t>
            </a:r>
            <a:r>
              <a:rPr lang="en-US" sz="1050" dirty="0" smtClean="0"/>
              <a:t>, </a:t>
            </a:r>
            <a:r>
              <a:rPr lang="en-US" sz="1050" dirty="0" err="1" smtClean="0"/>
              <a:t>Jagannadan</a:t>
            </a:r>
            <a:r>
              <a:rPr lang="en-US" sz="1050" dirty="0" smtClean="0"/>
              <a:t>, </a:t>
            </a:r>
            <a:r>
              <a:rPr lang="en-US" sz="1050" dirty="0" err="1" smtClean="0"/>
              <a:t>Rémi</a:t>
            </a:r>
            <a:r>
              <a:rPr lang="en-US" sz="1050" dirty="0" smtClean="0"/>
              <a:t> </a:t>
            </a:r>
            <a:r>
              <a:rPr lang="en-US" sz="1050" dirty="0" err="1" smtClean="0"/>
              <a:t>Emonet</a:t>
            </a:r>
            <a:r>
              <a:rPr lang="en-US" sz="1050" dirty="0" smtClean="0"/>
              <a:t>, and Jean-Marc </a:t>
            </a:r>
            <a:r>
              <a:rPr lang="en-US" sz="1050" dirty="0" err="1" smtClean="0"/>
              <a:t>Odobez</a:t>
            </a:r>
            <a:r>
              <a:rPr lang="en-US" sz="1050" dirty="0" smtClean="0"/>
              <a:t>. "A sequential topic model for mining recurrent activities from </a:t>
            </a:r>
          </a:p>
          <a:p>
            <a:r>
              <a:rPr lang="en-US" sz="1050" dirty="0" smtClean="0"/>
              <a:t>long term video logs." </a:t>
            </a:r>
            <a:r>
              <a:rPr lang="en-US" sz="1050" i="1" dirty="0" smtClean="0"/>
              <a:t>IJCV13</a:t>
            </a:r>
          </a:p>
          <a:p>
            <a:pPr fontAlgn="t"/>
            <a:r>
              <a:rPr lang="en-US" sz="1050" dirty="0" err="1" smtClean="0"/>
              <a:t>Kuettel</a:t>
            </a:r>
            <a:r>
              <a:rPr lang="en-US" sz="1050" dirty="0" smtClean="0"/>
              <a:t>, Daniel, et al. “What‘s going on? Discovering </a:t>
            </a:r>
            <a:r>
              <a:rPr lang="en-US" sz="1050" dirty="0" err="1" smtClean="0"/>
              <a:t>spatio</a:t>
            </a:r>
            <a:r>
              <a:rPr lang="en-US" sz="1050" dirty="0" smtClean="0"/>
              <a:t>-temporal dependencies in dynamic scenes.” CVPR10</a:t>
            </a:r>
            <a:endParaRPr lang="zh-CN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Scene Cluster 7 (2 scenes in total)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5" name="Picture 2" descr="F:\Dropbox\Stage2\CSVT\Image\VideoSummary_ModelSet_1_Case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643182"/>
            <a:ext cx="7920000" cy="32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Across Scene Cluster 3 and 7 (6 scenes in total)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6" name="Picture 3" descr="F:\Dropbox\Stage2\CSVT\Image\VideoSummary_ModelSet_2_Case_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714620"/>
            <a:ext cx="7893877" cy="32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4" name="Multi-Scene Summary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576" y="1285860"/>
            <a:ext cx="8772580" cy="5482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GB" dirty="0" smtClean="0"/>
          </a:p>
          <a:p>
            <a:pPr lvl="1"/>
            <a:r>
              <a:rPr lang="en-GB" sz="2000" dirty="0" smtClean="0"/>
              <a:t>Proposed to model multiple scenes jointly</a:t>
            </a:r>
          </a:p>
          <a:p>
            <a:pPr lvl="1"/>
            <a:r>
              <a:rPr lang="en-GB" sz="2000" dirty="0" smtClean="0"/>
              <a:t>Discover scene relatedness by matched topic pairs</a:t>
            </a:r>
            <a:endParaRPr lang="en-GB" sz="2000" dirty="0"/>
          </a:p>
          <a:p>
            <a:pPr lvl="1"/>
            <a:r>
              <a:rPr lang="en-GB" sz="2000" dirty="0" smtClean="0"/>
              <a:t>Discover shared activities across scenes</a:t>
            </a:r>
          </a:p>
          <a:p>
            <a:pPr lvl="1"/>
            <a:r>
              <a:rPr lang="en-GB" sz="2000" dirty="0" smtClean="0"/>
              <a:t>Multi-scene Activity Profiling</a:t>
            </a:r>
            <a:endParaRPr lang="en-GB" sz="2000" dirty="0"/>
          </a:p>
          <a:p>
            <a:pPr lvl="1"/>
            <a:r>
              <a:rPr lang="en-GB" sz="2000" dirty="0" smtClean="0"/>
              <a:t>Cross-scene Query</a:t>
            </a:r>
          </a:p>
          <a:p>
            <a:pPr lvl="1"/>
            <a:r>
              <a:rPr lang="en-GB" sz="2000" dirty="0" smtClean="0"/>
              <a:t>Cross-scene Classification</a:t>
            </a:r>
          </a:p>
          <a:p>
            <a:pPr lvl="1"/>
            <a:r>
              <a:rPr lang="en-GB" sz="2000" dirty="0" smtClean="0"/>
              <a:t>Multi-scene Summarization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6922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2276872"/>
            <a:ext cx="2808312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86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8596" y="1357298"/>
            <a:ext cx="8229600" cy="136384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Challenges</a:t>
            </a:r>
          </a:p>
          <a:p>
            <a:pPr marL="624078" indent="-514350">
              <a:buAutoNum type="arabicParenBoth"/>
            </a:pPr>
            <a:r>
              <a:rPr lang="en-US" altLang="zh-CN" sz="2000" dirty="0" smtClean="0"/>
              <a:t>Compute Scene Relatedness</a:t>
            </a:r>
          </a:p>
          <a:p>
            <a:pPr marL="624078" indent="-514350">
              <a:buAutoNum type="arabicParenBoth"/>
            </a:pPr>
            <a:r>
              <a:rPr lang="en-US" altLang="zh-CN" sz="2000" dirty="0" smtClean="0"/>
              <a:t>Selective Sharing Information</a:t>
            </a:r>
          </a:p>
          <a:p>
            <a:pPr marL="624078" indent="-514350">
              <a:buAutoNum type="arabicParenBoth"/>
            </a:pPr>
            <a:r>
              <a:rPr lang="en-US" altLang="zh-CN" sz="2000" dirty="0" smtClean="0"/>
              <a:t>Construct a Shared Representation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Approach</a:t>
            </a:r>
            <a:endParaRPr lang="zh-CN" altLang="en-US" dirty="0"/>
          </a:p>
        </p:txBody>
      </p:sp>
      <p:grpSp>
        <p:nvGrpSpPr>
          <p:cNvPr id="267" name="组合 266"/>
          <p:cNvGrpSpPr/>
          <p:nvPr/>
        </p:nvGrpSpPr>
        <p:grpSpPr>
          <a:xfrm>
            <a:off x="1571604" y="3000372"/>
            <a:ext cx="6143668" cy="3391817"/>
            <a:chOff x="1236281" y="2934200"/>
            <a:chExt cx="5385964" cy="2950366"/>
          </a:xfrm>
        </p:grpSpPr>
        <p:sp>
          <p:nvSpPr>
            <p:cNvPr id="158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59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161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63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05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64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66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167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68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69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0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1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172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3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4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5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6" name="Group 775"/>
            <p:cNvGrpSpPr/>
            <p:nvPr/>
          </p:nvGrpSpPr>
          <p:grpSpPr>
            <a:xfrm>
              <a:off x="3998427" y="4777615"/>
              <a:ext cx="589510" cy="504000"/>
              <a:chOff x="4938521" y="311832"/>
              <a:chExt cx="462089" cy="364359"/>
            </a:xfrm>
          </p:grpSpPr>
          <p:pic>
            <p:nvPicPr>
              <p:cNvPr id="177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8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9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80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81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182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83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84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85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86" name="Group 785"/>
            <p:cNvGrpSpPr/>
            <p:nvPr/>
          </p:nvGrpSpPr>
          <p:grpSpPr>
            <a:xfrm>
              <a:off x="1287436" y="3193777"/>
              <a:ext cx="604160" cy="440660"/>
              <a:chOff x="1112193" y="-773616"/>
              <a:chExt cx="671127" cy="511058"/>
            </a:xfrm>
          </p:grpSpPr>
          <p:pic>
            <p:nvPicPr>
              <p:cNvPr id="18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0" name="Group 789"/>
            <p:cNvGrpSpPr/>
            <p:nvPr/>
          </p:nvGrpSpPr>
          <p:grpSpPr>
            <a:xfrm>
              <a:off x="1977058" y="3193777"/>
              <a:ext cx="609671" cy="441332"/>
              <a:chOff x="471642" y="-772170"/>
              <a:chExt cx="677249" cy="511838"/>
            </a:xfrm>
          </p:grpSpPr>
          <p:pic>
            <p:nvPicPr>
              <p:cNvPr id="191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2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3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4" name="Group 793"/>
            <p:cNvGrpSpPr/>
            <p:nvPr/>
          </p:nvGrpSpPr>
          <p:grpSpPr>
            <a:xfrm>
              <a:off x="2672191" y="3193777"/>
              <a:ext cx="605676" cy="440768"/>
              <a:chOff x="1425310" y="-780884"/>
              <a:chExt cx="672812" cy="511183"/>
            </a:xfrm>
          </p:grpSpPr>
          <p:pic>
            <p:nvPicPr>
              <p:cNvPr id="195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8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19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2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203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6" name="Group 805"/>
            <p:cNvGrpSpPr/>
            <p:nvPr/>
          </p:nvGrpSpPr>
          <p:grpSpPr>
            <a:xfrm>
              <a:off x="1977058" y="3713088"/>
              <a:ext cx="604507" cy="440339"/>
              <a:chOff x="4026962" y="-752379"/>
              <a:chExt cx="671514" cy="510686"/>
            </a:xfrm>
          </p:grpSpPr>
          <p:pic>
            <p:nvPicPr>
              <p:cNvPr id="207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9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0" name="Group 809"/>
            <p:cNvGrpSpPr/>
            <p:nvPr/>
          </p:nvGrpSpPr>
          <p:grpSpPr>
            <a:xfrm>
              <a:off x="5253203" y="3197649"/>
              <a:ext cx="612000" cy="504000"/>
              <a:chOff x="1112193" y="-773616"/>
              <a:chExt cx="671127" cy="511058"/>
            </a:xfrm>
          </p:grpSpPr>
          <p:pic>
            <p:nvPicPr>
              <p:cNvPr id="211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3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4" name="Group 813"/>
            <p:cNvGrpSpPr/>
            <p:nvPr/>
          </p:nvGrpSpPr>
          <p:grpSpPr>
            <a:xfrm>
              <a:off x="5929517" y="3197649"/>
              <a:ext cx="612000" cy="504000"/>
              <a:chOff x="471642" y="-772170"/>
              <a:chExt cx="677249" cy="511838"/>
            </a:xfrm>
          </p:grpSpPr>
          <p:pic>
            <p:nvPicPr>
              <p:cNvPr id="21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7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8" name="Group 817"/>
            <p:cNvGrpSpPr/>
            <p:nvPr/>
          </p:nvGrpSpPr>
          <p:grpSpPr>
            <a:xfrm>
              <a:off x="5253203" y="3775784"/>
              <a:ext cx="612000" cy="504000"/>
              <a:chOff x="1425310" y="-780884"/>
              <a:chExt cx="672812" cy="511183"/>
            </a:xfrm>
          </p:grpSpPr>
          <p:pic>
            <p:nvPicPr>
              <p:cNvPr id="219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0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2" name="Group 821"/>
            <p:cNvGrpSpPr/>
            <p:nvPr/>
          </p:nvGrpSpPr>
          <p:grpSpPr>
            <a:xfrm>
              <a:off x="5933131" y="3775784"/>
              <a:ext cx="612000" cy="504000"/>
              <a:chOff x="2243464" y="-845765"/>
              <a:chExt cx="672937" cy="518961"/>
            </a:xfrm>
          </p:grpSpPr>
          <p:pic>
            <p:nvPicPr>
              <p:cNvPr id="223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4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5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6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28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29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230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as Shared Profile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36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Problems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8" name="Straight Arrow Connector 838"/>
            <p:cNvCxnSpPr>
              <a:stCxn id="235" idx="1"/>
              <a:endCxn id="165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839"/>
            <p:cNvCxnSpPr>
              <a:stCxn id="235" idx="1"/>
              <a:endCxn id="159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Straight Arrow Connector 840"/>
            <p:cNvCxnSpPr>
              <a:stCxn id="235" idx="1"/>
              <a:endCxn id="160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6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Activities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14347" y="1966460"/>
            <a:ext cx="7634387" cy="4214818"/>
            <a:chOff x="1236281" y="2934200"/>
            <a:chExt cx="5385964" cy="2950366"/>
          </a:xfrm>
        </p:grpSpPr>
        <p:sp>
          <p:nvSpPr>
            <p:cNvPr id="5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8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4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0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4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1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4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3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110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1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2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3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4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106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7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8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9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5" name="Group 775"/>
            <p:cNvGrpSpPr/>
            <p:nvPr/>
          </p:nvGrpSpPr>
          <p:grpSpPr>
            <a:xfrm>
              <a:off x="3998425" y="4777616"/>
              <a:ext cx="589510" cy="503999"/>
              <a:chOff x="4938521" y="311832"/>
              <a:chExt cx="462089" cy="364359"/>
            </a:xfrm>
          </p:grpSpPr>
          <p:pic>
            <p:nvPicPr>
              <p:cNvPr id="102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3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4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5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6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98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99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0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1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" name="Group 785"/>
            <p:cNvGrpSpPr/>
            <p:nvPr/>
          </p:nvGrpSpPr>
          <p:grpSpPr>
            <a:xfrm>
              <a:off x="1287438" y="3193777"/>
              <a:ext cx="604161" cy="440660"/>
              <a:chOff x="1112193" y="-773616"/>
              <a:chExt cx="671127" cy="511058"/>
            </a:xfrm>
          </p:grpSpPr>
          <p:pic>
            <p:nvPicPr>
              <p:cNvPr id="95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789"/>
            <p:cNvGrpSpPr/>
            <p:nvPr/>
          </p:nvGrpSpPr>
          <p:grpSpPr>
            <a:xfrm>
              <a:off x="1977058" y="3193774"/>
              <a:ext cx="609669" cy="441334"/>
              <a:chOff x="471642" y="-772170"/>
              <a:chExt cx="677249" cy="511838"/>
            </a:xfrm>
          </p:grpSpPr>
          <p:pic>
            <p:nvPicPr>
              <p:cNvPr id="92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793"/>
            <p:cNvGrpSpPr/>
            <p:nvPr/>
          </p:nvGrpSpPr>
          <p:grpSpPr>
            <a:xfrm>
              <a:off x="2672191" y="3193779"/>
              <a:ext cx="605676" cy="440767"/>
              <a:chOff x="1425310" y="-780884"/>
              <a:chExt cx="672812" cy="511183"/>
            </a:xfrm>
          </p:grpSpPr>
          <p:pic>
            <p:nvPicPr>
              <p:cNvPr id="89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86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83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805"/>
            <p:cNvGrpSpPr/>
            <p:nvPr/>
          </p:nvGrpSpPr>
          <p:grpSpPr>
            <a:xfrm>
              <a:off x="1977058" y="3713084"/>
              <a:ext cx="604507" cy="440341"/>
              <a:chOff x="4026962" y="-752379"/>
              <a:chExt cx="671514" cy="510686"/>
            </a:xfrm>
          </p:grpSpPr>
          <p:pic>
            <p:nvPicPr>
              <p:cNvPr id="80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809"/>
            <p:cNvGrpSpPr/>
            <p:nvPr/>
          </p:nvGrpSpPr>
          <p:grpSpPr>
            <a:xfrm>
              <a:off x="5253203" y="3197647"/>
              <a:ext cx="612000" cy="504000"/>
              <a:chOff x="1112193" y="-773616"/>
              <a:chExt cx="671127" cy="511058"/>
            </a:xfrm>
          </p:grpSpPr>
          <p:pic>
            <p:nvPicPr>
              <p:cNvPr id="7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813"/>
            <p:cNvGrpSpPr/>
            <p:nvPr/>
          </p:nvGrpSpPr>
          <p:grpSpPr>
            <a:xfrm>
              <a:off x="5929517" y="3197651"/>
              <a:ext cx="612000" cy="504000"/>
              <a:chOff x="471642" y="-772170"/>
              <a:chExt cx="677249" cy="511838"/>
            </a:xfrm>
          </p:grpSpPr>
          <p:pic>
            <p:nvPicPr>
              <p:cNvPr id="7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817"/>
            <p:cNvGrpSpPr/>
            <p:nvPr/>
          </p:nvGrpSpPr>
          <p:grpSpPr>
            <a:xfrm>
              <a:off x="5253207" y="3775784"/>
              <a:ext cx="612002" cy="504000"/>
              <a:chOff x="1425310" y="-780884"/>
              <a:chExt cx="672812" cy="511183"/>
            </a:xfrm>
          </p:grpSpPr>
          <p:pic>
            <p:nvPicPr>
              <p:cNvPr id="7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821"/>
            <p:cNvGrpSpPr/>
            <p:nvPr/>
          </p:nvGrpSpPr>
          <p:grpSpPr>
            <a:xfrm>
              <a:off x="5933131" y="3775787"/>
              <a:ext cx="612000" cy="503998"/>
              <a:chOff x="2243464" y="-845765"/>
              <a:chExt cx="672937" cy="518961"/>
            </a:xfrm>
          </p:grpSpPr>
          <p:pic>
            <p:nvPicPr>
              <p:cNvPr id="6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4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9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0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31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</a:t>
              </a:r>
              <a:r>
                <a:rPr lang="en-GB" sz="16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 </a:t>
              </a:r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Profile</a:t>
              </a:r>
              <a:endParaRPr lang="en-GB" sz="14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7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Problems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838"/>
            <p:cNvCxnSpPr>
              <a:stCxn id="36" idx="1"/>
              <a:endCxn id="12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839"/>
            <p:cNvCxnSpPr>
              <a:stCxn id="36" idx="1"/>
              <a:endCxn id="6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840"/>
            <p:cNvCxnSpPr>
              <a:stCxn id="36" idx="1"/>
              <a:endCxn id="7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  <p:sp>
        <p:nvSpPr>
          <p:cNvPr id="114" name="圆角矩形 113"/>
          <p:cNvSpPr/>
          <p:nvPr/>
        </p:nvSpPr>
        <p:spPr>
          <a:xfrm>
            <a:off x="571472" y="1840362"/>
            <a:ext cx="3214710" cy="2245870"/>
          </a:xfrm>
          <a:prstGeom prst="roundRect">
            <a:avLst>
              <a:gd name="adj" fmla="val 5035"/>
            </a:avLst>
          </a:prstGeom>
          <a:noFill/>
          <a:ln w="57150">
            <a:solidFill>
              <a:srgbClr val="3BFF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714348" y="1371588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Learning Local Activities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42910" y="1357298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Feature Construction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Activities</a:t>
            </a:r>
            <a:endParaRPr lang="zh-CN" altLang="en-US" dirty="0"/>
          </a:p>
        </p:txBody>
      </p:sp>
      <p:pic>
        <p:nvPicPr>
          <p:cNvPr id="5121" name="Picture 1" descr="F:\Dropbox\Stage2\CSVT\Image\LocalActivity\OpticalFlowIntensit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9" y="3214686"/>
            <a:ext cx="2071702" cy="1560269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142844" y="4857760"/>
            <a:ext cx="2428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Accumulated Optical Flow</a:t>
            </a:r>
            <a:endParaRPr lang="zh-CN" altLang="en-US" sz="1400" dirty="0"/>
          </a:p>
        </p:txBody>
      </p:sp>
      <p:pic>
        <p:nvPicPr>
          <p:cNvPr id="5122" name="Picture 2" descr="F:\Dropbox\Stage2\CSVT\Image\LocalActivity\OpticalFlowIntensity_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571876"/>
            <a:ext cx="1673010" cy="1260000"/>
          </a:xfrm>
          <a:prstGeom prst="rect">
            <a:avLst/>
          </a:prstGeom>
          <a:noFill/>
        </p:spPr>
      </p:pic>
      <p:pic>
        <p:nvPicPr>
          <p:cNvPr id="5123" name="Picture 3" descr="F:\Dropbox\Stage2\CSVT\Image\LocalActivity\OpticalFlowIntensity_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2135178"/>
            <a:ext cx="1673010" cy="1260000"/>
          </a:xfrm>
          <a:prstGeom prst="rect">
            <a:avLst/>
          </a:prstGeom>
          <a:noFill/>
        </p:spPr>
      </p:pic>
      <p:pic>
        <p:nvPicPr>
          <p:cNvPr id="5124" name="Picture 4" descr="F:\Dropbox\Stage2\CSVT\Image\LocalActivity\OpticalFlowIntensity_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6444" y="1785926"/>
            <a:ext cx="1673010" cy="1260000"/>
          </a:xfrm>
          <a:prstGeom prst="rect">
            <a:avLst/>
          </a:prstGeom>
          <a:noFill/>
        </p:spPr>
      </p:pic>
      <p:pic>
        <p:nvPicPr>
          <p:cNvPr id="5125" name="Picture 5" descr="F:\Dropbox\Stage2\CSVT\Image\LocalActivity\OpticalFlowIntensity_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34230" y="2147878"/>
            <a:ext cx="1673010" cy="1260000"/>
          </a:xfrm>
          <a:prstGeom prst="rect">
            <a:avLst/>
          </a:prstGeom>
          <a:noFill/>
        </p:spPr>
      </p:pic>
      <p:pic>
        <p:nvPicPr>
          <p:cNvPr id="5126" name="Picture 6" descr="F:\Dropbox\Stage2\CSVT\Image\LocalActivity\OpticalFlowIntensity_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1990" y="3571876"/>
            <a:ext cx="1673010" cy="1260000"/>
          </a:xfrm>
          <a:prstGeom prst="rect">
            <a:avLst/>
          </a:prstGeom>
          <a:noFill/>
        </p:spPr>
      </p:pic>
      <p:pic>
        <p:nvPicPr>
          <p:cNvPr id="5127" name="Picture 7" descr="F:\Dropbox\Stage2\CSVT\Image\LocalActivity\OpticalFlowIntensity_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72330" y="4955082"/>
            <a:ext cx="1673010" cy="1260000"/>
          </a:xfrm>
          <a:prstGeom prst="rect">
            <a:avLst/>
          </a:prstGeom>
          <a:noFill/>
        </p:spPr>
      </p:pic>
      <p:pic>
        <p:nvPicPr>
          <p:cNvPr id="5128" name="Picture 8" descr="F:\Dropbox\Stage2\CSVT\Image\LocalActivity\OpticalFlowIntensity_3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86380" y="5286388"/>
            <a:ext cx="1673010" cy="1260000"/>
          </a:xfrm>
          <a:prstGeom prst="rect">
            <a:avLst/>
          </a:prstGeom>
          <a:noFill/>
        </p:spPr>
      </p:pic>
      <p:pic>
        <p:nvPicPr>
          <p:cNvPr id="5129" name="Picture 9" descr="F:\Dropbox\Stage2\CSVT\Image\LocalActivity\OpticalFlowIntensity_4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71868" y="4857760"/>
            <a:ext cx="1673017" cy="1260000"/>
          </a:xfrm>
          <a:prstGeom prst="rect">
            <a:avLst/>
          </a:prstGeom>
          <a:noFill/>
        </p:spPr>
      </p:pic>
      <p:pic>
        <p:nvPicPr>
          <p:cNvPr id="36" name="Picture 1" descr="F:\Dropbox\TCSVT\TCSVT_XuEtAl\Figures\Other\Colorwheel_quan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429256" y="3571876"/>
            <a:ext cx="1285884" cy="1285884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4786314" y="1428736"/>
            <a:ext cx="3573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Quantize Optical Flow into 8 directions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Latent </a:t>
            </a:r>
            <a:r>
              <a:rPr lang="en-US" altLang="zh-CN" dirty="0" err="1" smtClean="0"/>
              <a:t>Dirichlet</a:t>
            </a:r>
            <a:r>
              <a:rPr lang="en-US" altLang="zh-CN" dirty="0" smtClean="0"/>
              <a:t> Allocation (LDA)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Activities</a:t>
            </a:r>
            <a:endParaRPr lang="zh-CN" altLang="en-US" dirty="0"/>
          </a:p>
        </p:txBody>
      </p:sp>
      <p:grpSp>
        <p:nvGrpSpPr>
          <p:cNvPr id="4" name="组合 33"/>
          <p:cNvGrpSpPr/>
          <p:nvPr/>
        </p:nvGrpSpPr>
        <p:grpSpPr>
          <a:xfrm>
            <a:off x="4929190" y="2428868"/>
            <a:ext cx="4071934" cy="2214578"/>
            <a:chOff x="25704" y="24269"/>
            <a:chExt cx="3076538" cy="1692470"/>
          </a:xfrm>
        </p:grpSpPr>
        <p:sp>
          <p:nvSpPr>
            <p:cNvPr id="19" name="Rounded Rectangle 3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5704" y="24269"/>
              <a:ext cx="3076538" cy="1669010"/>
            </a:xfrm>
            <a:prstGeom prst="roundRect">
              <a:avLst>
                <a:gd name="adj" fmla="val 4699"/>
              </a:avLst>
            </a:prstGeom>
            <a:blipFill rotWithShape="1">
              <a:blip r:embed="rId3"/>
              <a:stretch>
                <a:fillRect/>
              </a:stretch>
            </a:blipFill>
            <a:ln w="12700"/>
            <a:effectLst>
              <a:outerShdw blurRad="50800" dist="38100" dir="2700000" algn="tl" rotWithShape="0">
                <a:prstClr val="black">
                  <a:alpha val="65000"/>
                </a:prstClr>
              </a:outerShdw>
            </a:effectLst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20" name="Rounded Rectangle 37"/>
            <p:cNvSpPr/>
            <p:nvPr/>
          </p:nvSpPr>
          <p:spPr>
            <a:xfrm>
              <a:off x="571092" y="562023"/>
              <a:ext cx="2421330" cy="936000"/>
            </a:xfrm>
            <a:prstGeom prst="roundRect">
              <a:avLst>
                <a:gd name="adj" fmla="val 4699"/>
              </a:avLst>
            </a:prstGeom>
            <a:ln w="12700"/>
            <a:effectLst>
              <a:outerShdw blurRad="50800" dist="381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21" name="Rounded Rectangle 38"/>
            <p:cNvSpPr/>
            <p:nvPr/>
          </p:nvSpPr>
          <p:spPr>
            <a:xfrm>
              <a:off x="1327176" y="634031"/>
              <a:ext cx="1449222" cy="684000"/>
            </a:xfrm>
            <a:prstGeom prst="roundRect">
              <a:avLst>
                <a:gd name="adj" fmla="val 9392"/>
              </a:avLst>
            </a:prstGeom>
            <a:ln w="12700"/>
            <a:effectLst>
              <a:outerShdw blurRad="50800" dist="381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44"/>
            <p:cNvCxnSpPr/>
            <p:nvPr/>
          </p:nvCxnSpPr>
          <p:spPr>
            <a:xfrm>
              <a:off x="1911491" y="917863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45"/>
            <p:cNvCxnSpPr/>
            <p:nvPr/>
          </p:nvCxnSpPr>
          <p:spPr>
            <a:xfrm>
              <a:off x="1183160" y="917863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46"/>
            <p:cNvCxnSpPr>
              <a:stCxn id="32" idx="5"/>
              <a:endCxn id="33" idx="1"/>
            </p:cNvCxnSpPr>
            <p:nvPr/>
          </p:nvCxnSpPr>
          <p:spPr>
            <a:xfrm>
              <a:off x="1809092" y="458503"/>
              <a:ext cx="453696" cy="306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47"/>
            <p:cNvCxnSpPr/>
            <p:nvPr/>
          </p:nvCxnSpPr>
          <p:spPr>
            <a:xfrm>
              <a:off x="507454" y="917863"/>
              <a:ext cx="243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430084" y="1286553"/>
              <a:ext cx="6062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GB" sz="9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=1….</a:t>
              </a:r>
              <a:r>
                <a:rPr lang="en-GB" sz="9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GB" sz="9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GB" sz="9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56900" y="1103902"/>
              <a:ext cx="5597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GB" sz="9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=1…</a:t>
              </a:r>
              <a:r>
                <a:rPr lang="en-GB" sz="9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GB" sz="9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en-GB" sz="9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28126" y="1485907"/>
              <a:ext cx="6110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GB" sz="9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=1….M</a:t>
              </a:r>
              <a:endParaRPr lang="en-GB" sz="9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5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5454" y="701839"/>
              <a:ext cx="432000" cy="432000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0" name="Oval 57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51112" y="701839"/>
              <a:ext cx="432000" cy="432000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1" name="Oval 58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79491" y="701839"/>
              <a:ext cx="432000" cy="432000"/>
            </a:xfrm>
            <a:prstGeom prst="ellipse">
              <a:avLst/>
            </a:prstGeom>
            <a:blipFill rotWithShape="1"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2" name="Oval 59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40357" y="89768"/>
              <a:ext cx="432000" cy="432000"/>
            </a:xfrm>
            <a:prstGeom prst="ellipse">
              <a:avLst/>
            </a:prstGeom>
            <a:blipFill rotWithShape="1"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3" name="Oval 61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199523" y="701863"/>
              <a:ext cx="432000" cy="432000"/>
            </a:xfrm>
            <a:prstGeom prst="ellipse">
              <a:avLst/>
            </a:prstGeom>
            <a:blipFill rotWithShape="1">
              <a:blip r:embed="rId8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43174" y="289083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Topics/Activities</a:t>
            </a:r>
            <a:endParaRPr lang="zh-CN" altLang="en-US" dirty="0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258751" y="2890836"/>
          <a:ext cx="352425" cy="395288"/>
        </p:xfrm>
        <a:graphic>
          <a:graphicData uri="http://schemas.openxmlformats.org/presentationml/2006/ole">
            <p:oleObj spid="_x0000_s24578" name="Equation" r:id="rId9" imgW="203040" imgH="228600" progId="Equation.DSMT4">
              <p:embed/>
            </p:oleObj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258751" y="3500438"/>
          <a:ext cx="1449530" cy="432000"/>
        </p:xfrm>
        <a:graphic>
          <a:graphicData uri="http://schemas.openxmlformats.org/presentationml/2006/ole">
            <p:oleObj spid="_x0000_s24579" name="Equation" r:id="rId10" imgW="850680" imgH="253800" progId="Equation.DSMT4">
              <p:embed/>
            </p:oleObj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643174" y="3324224"/>
            <a:ext cx="235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Activity Distribution in a Video Clip/Document</a:t>
            </a:r>
            <a:endParaRPr lang="zh-CN" altLang="en-US" sz="1600" dirty="0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258751" y="4274114"/>
          <a:ext cx="2422526" cy="431800"/>
        </p:xfrm>
        <a:graphic>
          <a:graphicData uri="http://schemas.openxmlformats.org/presentationml/2006/ole">
            <p:oleObj spid="_x0000_s24580" name="Equation" r:id="rId11" imgW="1422360" imgH="253800" progId="Equation.DSMT4">
              <p:embed/>
            </p:oleObj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786050" y="434555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Activity indicator</a:t>
            </a:r>
            <a:endParaRPr lang="zh-CN" altLang="en-US" dirty="0"/>
          </a:p>
        </p:txBody>
      </p:sp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258751" y="5000636"/>
          <a:ext cx="2813051" cy="431800"/>
        </p:xfrm>
        <a:graphic>
          <a:graphicData uri="http://schemas.openxmlformats.org/presentationml/2006/ole">
            <p:oleObj spid="_x0000_s24581" name="Equation" r:id="rId12" imgW="1650960" imgH="253800" progId="Equation.DSMT4">
              <p:embed/>
            </p:oleObj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214678" y="5000636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Quantized Optical Flow Vector</a:t>
            </a:r>
            <a:endParaRPr lang="zh-CN" altLang="en-US" dirty="0"/>
          </a:p>
        </p:txBody>
      </p:sp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296863" y="2379664"/>
          <a:ext cx="330200" cy="350838"/>
        </p:xfrm>
        <a:graphic>
          <a:graphicData uri="http://schemas.openxmlformats.org/presentationml/2006/ole">
            <p:oleObj spid="_x0000_s24582" name="Equation" r:id="rId13" imgW="190440" imgH="203040" progId="Equation.DSMT4">
              <p:embed/>
            </p:oleObj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651112" y="235743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Dirichlet</a:t>
            </a:r>
            <a:r>
              <a:rPr lang="en-US" altLang="zh-CN" dirty="0" smtClean="0"/>
              <a:t> Prior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643570" y="4786322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Variational</a:t>
            </a:r>
            <a:r>
              <a:rPr lang="en-US" altLang="zh-CN" dirty="0" smtClean="0"/>
              <a:t> Inference to Estimate </a:t>
            </a:r>
            <a:r>
              <a:rPr lang="el-GR" altLang="zh-CN" i="1" dirty="0" smtClean="0"/>
              <a:t>α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and </a:t>
            </a:r>
            <a:r>
              <a:rPr lang="el-GR" altLang="zh-CN" i="1" dirty="0" smtClean="0"/>
              <a:t>β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 given lots of observed video clips</a:t>
            </a:r>
            <a:endParaRPr lang="zh-CN" alt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Examples of Local Activities </a:t>
            </a:r>
            <a:r>
              <a:rPr lang="el-GR" altLang="zh-CN" i="1" dirty="0" smtClean="0"/>
              <a:t>β</a:t>
            </a:r>
            <a:endParaRPr lang="zh-CN" altLang="en-US" i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Activities</a:t>
            </a:r>
            <a:endParaRPr lang="zh-CN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247741" y="2357430"/>
            <a:ext cx="8896259" cy="3714776"/>
            <a:chOff x="-1692696" y="739889"/>
            <a:chExt cx="10287653" cy="4295775"/>
          </a:xfrm>
        </p:grpSpPr>
        <p:pic>
          <p:nvPicPr>
            <p:cNvPr id="36" name="Picture 2" descr="C:\Users\xx302\Dropbox\PatternRecognition2014\PR_XuEtAl\Figures\III_LocalModel\LocalTopics_quan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92696" y="739889"/>
              <a:ext cx="9525000" cy="42957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877" y="773665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Multi-Layer Clustering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714347" y="2037898"/>
            <a:ext cx="7634387" cy="4214818"/>
            <a:chOff x="1236281" y="2934200"/>
            <a:chExt cx="5385964" cy="2950366"/>
          </a:xfrm>
        </p:grpSpPr>
        <p:sp>
          <p:nvSpPr>
            <p:cNvPr id="7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10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2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05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3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5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112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3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4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5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6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108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9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0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1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" name="Group 775"/>
            <p:cNvGrpSpPr/>
            <p:nvPr/>
          </p:nvGrpSpPr>
          <p:grpSpPr>
            <a:xfrm>
              <a:off x="3998423" y="4777618"/>
              <a:ext cx="589510" cy="503999"/>
              <a:chOff x="4938521" y="311832"/>
              <a:chExt cx="462089" cy="364359"/>
            </a:xfrm>
          </p:grpSpPr>
          <p:pic>
            <p:nvPicPr>
              <p:cNvPr id="104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5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6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7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8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100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1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2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3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9" name="Group 785"/>
            <p:cNvGrpSpPr/>
            <p:nvPr/>
          </p:nvGrpSpPr>
          <p:grpSpPr>
            <a:xfrm>
              <a:off x="1287438" y="3193777"/>
              <a:ext cx="604161" cy="440660"/>
              <a:chOff x="1112193" y="-773616"/>
              <a:chExt cx="671127" cy="511058"/>
            </a:xfrm>
          </p:grpSpPr>
          <p:pic>
            <p:nvPicPr>
              <p:cNvPr id="9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789"/>
            <p:cNvGrpSpPr/>
            <p:nvPr/>
          </p:nvGrpSpPr>
          <p:grpSpPr>
            <a:xfrm>
              <a:off x="1977058" y="3193772"/>
              <a:ext cx="609669" cy="441335"/>
              <a:chOff x="471642" y="-772170"/>
              <a:chExt cx="677249" cy="511838"/>
            </a:xfrm>
          </p:grpSpPr>
          <p:pic>
            <p:nvPicPr>
              <p:cNvPr id="9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793"/>
            <p:cNvGrpSpPr/>
            <p:nvPr/>
          </p:nvGrpSpPr>
          <p:grpSpPr>
            <a:xfrm>
              <a:off x="2672191" y="3193779"/>
              <a:ext cx="605676" cy="440767"/>
              <a:chOff x="1425310" y="-780884"/>
              <a:chExt cx="672812" cy="511183"/>
            </a:xfrm>
          </p:grpSpPr>
          <p:pic>
            <p:nvPicPr>
              <p:cNvPr id="9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8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8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805"/>
            <p:cNvGrpSpPr/>
            <p:nvPr/>
          </p:nvGrpSpPr>
          <p:grpSpPr>
            <a:xfrm>
              <a:off x="1977058" y="3713080"/>
              <a:ext cx="604507" cy="440343"/>
              <a:chOff x="4026962" y="-752379"/>
              <a:chExt cx="671514" cy="510686"/>
            </a:xfrm>
          </p:grpSpPr>
          <p:pic>
            <p:nvPicPr>
              <p:cNvPr id="82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809"/>
            <p:cNvGrpSpPr/>
            <p:nvPr/>
          </p:nvGrpSpPr>
          <p:grpSpPr>
            <a:xfrm>
              <a:off x="5253203" y="3197645"/>
              <a:ext cx="612000" cy="504000"/>
              <a:chOff x="1112193" y="-773616"/>
              <a:chExt cx="671127" cy="511058"/>
            </a:xfrm>
          </p:grpSpPr>
          <p:pic>
            <p:nvPicPr>
              <p:cNvPr id="7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813"/>
            <p:cNvGrpSpPr/>
            <p:nvPr/>
          </p:nvGrpSpPr>
          <p:grpSpPr>
            <a:xfrm>
              <a:off x="5929517" y="3197653"/>
              <a:ext cx="612000" cy="504000"/>
              <a:chOff x="471642" y="-772170"/>
              <a:chExt cx="677249" cy="511838"/>
            </a:xfrm>
          </p:grpSpPr>
          <p:pic>
            <p:nvPicPr>
              <p:cNvPr id="7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817"/>
            <p:cNvGrpSpPr/>
            <p:nvPr/>
          </p:nvGrpSpPr>
          <p:grpSpPr>
            <a:xfrm>
              <a:off x="5253213" y="3775784"/>
              <a:ext cx="612004" cy="504000"/>
              <a:chOff x="1425310" y="-780884"/>
              <a:chExt cx="672812" cy="511183"/>
            </a:xfrm>
          </p:grpSpPr>
          <p:pic>
            <p:nvPicPr>
              <p:cNvPr id="7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821"/>
            <p:cNvGrpSpPr/>
            <p:nvPr/>
          </p:nvGrpSpPr>
          <p:grpSpPr>
            <a:xfrm>
              <a:off x="5933131" y="3775791"/>
              <a:ext cx="612000" cy="503996"/>
              <a:chOff x="2243464" y="-845765"/>
              <a:chExt cx="672937" cy="518961"/>
            </a:xfrm>
          </p:grpSpPr>
          <p:pic>
            <p:nvPicPr>
              <p:cNvPr id="7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1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2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33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as Shared Profile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9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Problems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838"/>
            <p:cNvCxnSpPr>
              <a:stCxn id="38" idx="1"/>
              <a:endCxn id="14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839"/>
            <p:cNvCxnSpPr>
              <a:stCxn id="38" idx="1"/>
              <a:endCxn id="8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840"/>
            <p:cNvCxnSpPr>
              <a:stCxn id="38" idx="1"/>
              <a:endCxn id="9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  <p:sp>
        <p:nvSpPr>
          <p:cNvPr id="117" name="TextBox 116"/>
          <p:cNvSpPr txBox="1"/>
          <p:nvPr/>
        </p:nvSpPr>
        <p:spPr>
          <a:xfrm>
            <a:off x="3619494" y="1400160"/>
            <a:ext cx="510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Cluster Scenes and learn Shared Topic Basis</a:t>
            </a:r>
            <a:endParaRPr lang="zh-CN" altLang="en-US" b="1" dirty="0"/>
          </a:p>
        </p:txBody>
      </p:sp>
      <p:sp>
        <p:nvSpPr>
          <p:cNvPr id="5" name="任意多边形 4"/>
          <p:cNvSpPr/>
          <p:nvPr/>
        </p:nvSpPr>
        <p:spPr>
          <a:xfrm>
            <a:off x="3786182" y="1857364"/>
            <a:ext cx="4714908" cy="4572032"/>
          </a:xfrm>
          <a:custGeom>
            <a:avLst/>
            <a:gdLst>
              <a:gd name="connsiteX0" fmla="*/ 0 w 3784600"/>
              <a:gd name="connsiteY0" fmla="*/ 12700 h 3644900"/>
              <a:gd name="connsiteX1" fmla="*/ 25400 w 3784600"/>
              <a:gd name="connsiteY1" fmla="*/ 1841500 h 3644900"/>
              <a:gd name="connsiteX2" fmla="*/ 1574800 w 3784600"/>
              <a:gd name="connsiteY2" fmla="*/ 1841500 h 3644900"/>
              <a:gd name="connsiteX3" fmla="*/ 1587500 w 3784600"/>
              <a:gd name="connsiteY3" fmla="*/ 3644900 h 3644900"/>
              <a:gd name="connsiteX4" fmla="*/ 3784600 w 3784600"/>
              <a:gd name="connsiteY4" fmla="*/ 3644900 h 3644900"/>
              <a:gd name="connsiteX5" fmla="*/ 3784600 w 3784600"/>
              <a:gd name="connsiteY5" fmla="*/ 0 h 3644900"/>
              <a:gd name="connsiteX6" fmla="*/ 0 w 3784600"/>
              <a:gd name="connsiteY6" fmla="*/ 1270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4600" h="3644900">
                <a:moveTo>
                  <a:pt x="0" y="12700"/>
                </a:moveTo>
                <a:lnTo>
                  <a:pt x="25400" y="1841500"/>
                </a:lnTo>
                <a:lnTo>
                  <a:pt x="1574800" y="1841500"/>
                </a:lnTo>
                <a:cubicBezTo>
                  <a:pt x="1579033" y="2442633"/>
                  <a:pt x="1583267" y="3043767"/>
                  <a:pt x="1587500" y="3644900"/>
                </a:cubicBezTo>
                <a:lnTo>
                  <a:pt x="3784600" y="3644900"/>
                </a:lnTo>
                <a:lnTo>
                  <a:pt x="3784600" y="0"/>
                </a:lnTo>
                <a:lnTo>
                  <a:pt x="0" y="12700"/>
                </a:lnTo>
                <a:close/>
              </a:path>
            </a:pathLst>
          </a:custGeom>
          <a:noFill/>
          <a:ln w="57150">
            <a:solidFill>
              <a:srgbClr val="3BFF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6075</TotalTime>
  <Words>963</Words>
  <Application>Microsoft Office PowerPoint</Application>
  <PresentationFormat>全屏显示(4:3)</PresentationFormat>
  <Paragraphs>279</Paragraphs>
  <Slides>34</Slides>
  <Notes>1</Notes>
  <HiddenSlides>0</HiddenSlides>
  <MMClips>4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37" baseType="lpstr">
      <vt:lpstr>聚合</vt:lpstr>
      <vt:lpstr>Equation</vt:lpstr>
      <vt:lpstr>公式</vt:lpstr>
      <vt:lpstr>Discovery of Shared Semantic Spaces for Multi-Scene Video Query</vt:lpstr>
      <vt:lpstr>Problem</vt:lpstr>
      <vt:lpstr>Conventional Approaches</vt:lpstr>
      <vt:lpstr>Multi-Scene Approach</vt:lpstr>
      <vt:lpstr>Local Activities</vt:lpstr>
      <vt:lpstr>Local Activities</vt:lpstr>
      <vt:lpstr>Local Activities</vt:lpstr>
      <vt:lpstr>Local Activities</vt:lpstr>
      <vt:lpstr>Multi-Layer Clustering</vt:lpstr>
      <vt:lpstr>Multi-Layer Clustering</vt:lpstr>
      <vt:lpstr>Scene Alignment</vt:lpstr>
      <vt:lpstr>Scene Level Clustering</vt:lpstr>
      <vt:lpstr>Scene Level Clustering</vt:lpstr>
      <vt:lpstr>Scene Level Clustering</vt:lpstr>
      <vt:lpstr>Learning A Shared Topic Basis</vt:lpstr>
      <vt:lpstr>幻灯片 16</vt:lpstr>
      <vt:lpstr>Behaviour as Shared Profile</vt:lpstr>
      <vt:lpstr>Behaviour as Shared Profile</vt:lpstr>
      <vt:lpstr>Addressed Problems</vt:lpstr>
      <vt:lpstr>Cross-Scene Query</vt:lpstr>
      <vt:lpstr>Cross-Scene Classification</vt:lpstr>
      <vt:lpstr>Multi-Scene Summarization</vt:lpstr>
      <vt:lpstr>Experiment Settings</vt:lpstr>
      <vt:lpstr>Multi-Scene Profiling</vt:lpstr>
      <vt:lpstr>Cross-Scene Query</vt:lpstr>
      <vt:lpstr>Cross-Scene Query</vt:lpstr>
      <vt:lpstr>Cross-Scene Classification</vt:lpstr>
      <vt:lpstr>Multi-Scene Summarization</vt:lpstr>
      <vt:lpstr>Multi-Scene Summarization</vt:lpstr>
      <vt:lpstr>Multi-Scene Summarization</vt:lpstr>
      <vt:lpstr>Multi-Scene Summarization</vt:lpstr>
      <vt:lpstr>Multi-Scene Summarization</vt:lpstr>
      <vt:lpstr>Conclusions</vt:lpstr>
      <vt:lpstr>Thank You</vt:lpstr>
    </vt:vector>
  </TitlesOfParts>
  <Company>Queen Mary, University of London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Cross-Domain Scene Understanding by Motion Model Transfer</dc:title>
  <dc:creator>Xun Xu</dc:creator>
  <cp:lastModifiedBy>lenovo</cp:lastModifiedBy>
  <cp:revision>328</cp:revision>
  <dcterms:created xsi:type="dcterms:W3CDTF">2013-06-18T20:08:27Z</dcterms:created>
  <dcterms:modified xsi:type="dcterms:W3CDTF">2015-09-16T15:38:38Z</dcterms:modified>
</cp:coreProperties>
</file>